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5" name="Shape 5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 la ventaja competitiva de una organización frente a otras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Optimizar la generación y consumo de energía para hacerlos más sostenibles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nivel macroeconómico expertos vaticinan +20% PIB en 2020 (EEUU)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 la ventaja competitiva de una organización frente a otras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Optimizar la generación y consumo de energía para hacerlos más sostenibles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nivel macroeconómico expertos vaticinan +20% PIB en 2020 (EEUU)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3" name="Shape 57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Aumentar la ventaja competitiva de una organización frente a otras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Optimizar la generación y consumo de energía para hacerlos más sostenibles</a:t>
            </a:r>
          </a:p>
          <a:p>
            <a:pPr indent="-171450" lvl="0" marL="1714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nivel macroeconómico expertos vaticinan +20% PIB en 2020 (EEUU)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Shape 57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5" name="Shape 5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3" name="Shape 60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3.png"/><Relationship Id="rId4" Type="http://schemas.openxmlformats.org/officeDocument/2006/relationships/image" Target="../media/image0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Relationship Id="rId3" Type="http://schemas.openxmlformats.org/officeDocument/2006/relationships/image" Target="../media/image02.png"/><Relationship Id="rId4" Type="http://schemas.openxmlformats.org/officeDocument/2006/relationships/image" Target="../media/image0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02900" y="11937"/>
            <a:ext cx="1196699" cy="11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1255800" y="1640221"/>
            <a:ext cx="9680399" cy="16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524000" y="3580621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/>
        </p:nvSpPr>
        <p:spPr>
          <a:xfrm>
            <a:off x="5275292" y="6031210"/>
            <a:ext cx="16414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s-ES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ibigdata.es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211137" y="6492875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937" y="254795"/>
            <a:ext cx="1692707" cy="86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ítu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/>
        </p:nvSpPr>
        <p:spPr>
          <a:xfrm>
            <a:off x="5275292" y="6031210"/>
            <a:ext cx="164141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ibigdata.es</a:t>
            </a:r>
          </a:p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211137" y="6492875"/>
            <a:ext cx="58848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" name="Shape 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937" y="254795"/>
            <a:ext cx="1349932" cy="68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9532" y="5868660"/>
            <a:ext cx="3226959" cy="55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12809" y="243318"/>
            <a:ext cx="806450" cy="70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ítulo y objeto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096000" y="6356348"/>
            <a:ext cx="5207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2" name="Shape 142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7" name="Shape 16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6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7" name="Shape 21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2" name="Shape 242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6" name="Shape 27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Shape 2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2" name="Shape 292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Calibri"/>
              <a:buNone/>
              <a:defRPr b="1" i="0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Relationship Id="rId4" Type="http://schemas.openxmlformats.org/officeDocument/2006/relationships/image" Target="../media/image10.png"/><Relationship Id="rId5" Type="http://schemas.openxmlformats.org/officeDocument/2006/relationships/image" Target="../media/image09.pn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Relationship Id="rId5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lucentialab@gmail.es" TargetMode="External"/><Relationship Id="rId4" Type="http://schemas.openxmlformats.org/officeDocument/2006/relationships/hyperlink" Target="http://ibigdata.es/" TargetMode="External"/><Relationship Id="rId5" Type="http://schemas.openxmlformats.org/officeDocument/2006/relationships/hyperlink" Target="http://www.lucentia.es/" TargetMode="External"/><Relationship Id="rId6" Type="http://schemas.openxmlformats.org/officeDocument/2006/relationships/hyperlink" Target="https://www.youtube.com/user/lucentialab" TargetMode="External"/><Relationship Id="rId7" Type="http://schemas.openxmlformats.org/officeDocument/2006/relationships/hyperlink" Target="http://unimooc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Relationship Id="rId5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Relationship Id="rId5" Type="http://schemas.openxmlformats.org/officeDocument/2006/relationships/image" Target="../media/image04.png"/><Relationship Id="rId6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Relationship Id="rId5" Type="http://schemas.openxmlformats.org/officeDocument/2006/relationships/image" Target="../media/image04.png"/><Relationship Id="rId6" Type="http://schemas.openxmlformats.org/officeDocument/2006/relationships/image" Target="../media/image08.png"/><Relationship Id="rId7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ctrTitle"/>
          </p:nvPr>
        </p:nvSpPr>
        <p:spPr>
          <a:xfrm>
            <a:off x="1255800" y="1640221"/>
            <a:ext cx="9680399" cy="16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br>
              <a:rPr b="1" i="0" lang="es-E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ES" sz="5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Contexto donde surge Big Data</a:t>
            </a:r>
          </a:p>
        </p:txBody>
      </p:sp>
      <p:sp>
        <p:nvSpPr>
          <p:cNvPr id="315" name="Shape 315"/>
          <p:cNvSpPr txBox="1"/>
          <p:nvPr>
            <p:ph idx="1" type="subTitle"/>
          </p:nvPr>
        </p:nvSpPr>
        <p:spPr>
          <a:xfrm>
            <a:off x="1524000" y="3580621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 – Lección 1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</a:p>
        </p:txBody>
      </p:sp>
      <p:sp>
        <p:nvSpPr>
          <p:cNvPr id="456" name="Shape 456"/>
          <p:cNvSpPr/>
          <p:nvPr/>
        </p:nvSpPr>
        <p:spPr>
          <a:xfrm>
            <a:off x="357941" y="3174943"/>
            <a:ext cx="3490175" cy="323577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Sociales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Millones de publicaciones cada día: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localización geográfica, fotos, vídeo,…</a:t>
            </a:r>
          </a:p>
        </p:txBody>
      </p:sp>
      <p:pic>
        <p:nvPicPr>
          <p:cNvPr id="457" name="Shape 4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830" y="4021753"/>
            <a:ext cx="2002395" cy="1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Shape 458"/>
          <p:cNvSpPr/>
          <p:nvPr/>
        </p:nvSpPr>
        <p:spPr>
          <a:xfrm>
            <a:off x="2605825" y="965220"/>
            <a:ext cx="3490175" cy="3235772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Data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Datos para su uso libre: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meteorológicos, socio económicos, de energía, servicios públicos,….</a:t>
            </a:r>
          </a:p>
        </p:txBody>
      </p:sp>
      <p:pic>
        <p:nvPicPr>
          <p:cNvPr id="459" name="Shape 4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4543" y="2045555"/>
            <a:ext cx="2909926" cy="54561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Shape 460"/>
          <p:cNvSpPr/>
          <p:nvPr/>
        </p:nvSpPr>
        <p:spPr>
          <a:xfrm>
            <a:off x="4851978" y="3179315"/>
            <a:ext cx="3490175" cy="323577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Cities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Aplicaciones y sistemas para la mejora de la ciudad</a:t>
            </a: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3691" y="4003048"/>
            <a:ext cx="2848347" cy="1424174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/>
          <p:nvPr/>
        </p:nvSpPr>
        <p:spPr>
          <a:xfrm>
            <a:off x="7099861" y="965219"/>
            <a:ext cx="3490175" cy="3235772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of the Things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Redes de dispositivos que se comunican de forma autónoma: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smartphones, electrodomésticos, vehículos,…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4132" y="1678947"/>
            <a:ext cx="1941631" cy="127882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>
            <a:off x="145268" y="965219"/>
            <a:ext cx="10444767" cy="544549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519843" y="1201454"/>
            <a:ext cx="219259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</a:t>
            </a:r>
          </a:p>
        </p:txBody>
      </p:sp>
      <p:sp>
        <p:nvSpPr>
          <p:cNvPr id="471" name="Shape 47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</a:p>
        </p:txBody>
      </p:sp>
      <p:sp>
        <p:nvSpPr>
          <p:cNvPr id="472" name="Shape 472"/>
          <p:cNvSpPr/>
          <p:nvPr/>
        </p:nvSpPr>
        <p:spPr>
          <a:xfrm>
            <a:off x="357941" y="3174943"/>
            <a:ext cx="3490175" cy="323577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Sociales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Millones de publicaciones cada día: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localización geográfica, fotos, vídeo,…</a:t>
            </a:r>
          </a:p>
        </p:txBody>
      </p:sp>
      <p:pic>
        <p:nvPicPr>
          <p:cNvPr id="473" name="Shape 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830" y="4021753"/>
            <a:ext cx="2002395" cy="1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/>
          <p:nvPr/>
        </p:nvSpPr>
        <p:spPr>
          <a:xfrm>
            <a:off x="2605825" y="965220"/>
            <a:ext cx="3490175" cy="3235772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Data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Datos para su uso libre: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meteorológicos, socio económicos, de energía, servicios públicos,….</a:t>
            </a:r>
          </a:p>
        </p:txBody>
      </p:sp>
      <p:pic>
        <p:nvPicPr>
          <p:cNvPr id="475" name="Shape 4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4543" y="2045555"/>
            <a:ext cx="2909926" cy="54561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/>
          <p:nvPr/>
        </p:nvSpPr>
        <p:spPr>
          <a:xfrm>
            <a:off x="4851978" y="3179315"/>
            <a:ext cx="3490175" cy="323577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Cities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Aplicaciones y sistemas para la mejora de la ciudad</a:t>
            </a:r>
          </a:p>
        </p:txBody>
      </p:sp>
      <p:pic>
        <p:nvPicPr>
          <p:cNvPr id="477" name="Shape 4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3691" y="4003048"/>
            <a:ext cx="2848347" cy="142417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/>
          <p:nvPr/>
        </p:nvSpPr>
        <p:spPr>
          <a:xfrm>
            <a:off x="7099861" y="965219"/>
            <a:ext cx="3490175" cy="3235772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of the Things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Redes de dispositivos que se comunican de forma autónoma: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smartphones, electrodomésticos, vehículos,…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4132" y="1678947"/>
            <a:ext cx="1941631" cy="127882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Shape 480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 generado</a:t>
            </a:r>
          </a:p>
        </p:txBody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día se generan 2,5 exabytes de datos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671" y="71954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6171" y="27712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0413" y="1183905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4153" y="74615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6618" y="134307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3146" y="30840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8843" y="79386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0588" y="90027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8571" y="42952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2813" y="1336305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6553" y="89855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018" y="149547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5546" y="46080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1243" y="946263"/>
            <a:ext cx="720142" cy="68075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7975510" y="2224501"/>
            <a:ext cx="36270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250 MILLONES de DVD’s de 4,7 Gb</a:t>
            </a:r>
          </a:p>
        </p:txBody>
      </p:sp>
      <p:sp>
        <p:nvSpPr>
          <p:cNvPr id="502" name="Shape 502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 generado</a:t>
            </a:r>
          </a:p>
        </p:txBody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día se generan 2,5 exabytes de datos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dos meses se duplica el volumen generado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6671" y="71954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6171" y="27712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0413" y="1183905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Shape 5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4153" y="74615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6618" y="134307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3146" y="30840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8843" y="79386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0588" y="90027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8571" y="42952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2813" y="1336305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Shape 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6553" y="89855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9018" y="1495479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5546" y="460804"/>
            <a:ext cx="720142" cy="680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1243" y="946263"/>
            <a:ext cx="720142" cy="68075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/>
        </p:nvSpPr>
        <p:spPr>
          <a:xfrm>
            <a:off x="7975510" y="2224501"/>
            <a:ext cx="36270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= 250 MILLONES de DVD’s de 4,7 Gb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9084436" y="2442382"/>
            <a:ext cx="14488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s-ES" sz="7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 2 </a:t>
            </a:r>
          </a:p>
        </p:txBody>
      </p:sp>
      <p:sp>
        <p:nvSpPr>
          <p:cNvPr id="525" name="Shape 525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Volumen generado</a:t>
            </a:r>
          </a:p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día se generan 2,5 </a:t>
            </a:r>
            <a:r>
              <a:rPr b="0" i="0" lang="es-E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exabytes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datos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dos meses se duplica el volumen generado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ejemplos…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58" y="4327380"/>
            <a:ext cx="3064098" cy="172355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 txBox="1"/>
          <p:nvPr/>
        </p:nvSpPr>
        <p:spPr>
          <a:xfrm>
            <a:off x="1302938" y="6113044"/>
            <a:ext cx="23820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CERN 1 </a:t>
            </a:r>
            <a:r>
              <a:rPr lang="es-E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Petabyte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/seg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9682" y="4327380"/>
            <a:ext cx="3072633" cy="1723554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x="5250260" y="6113044"/>
            <a:ext cx="23820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</a:t>
            </a:r>
            <a:r>
              <a:rPr lang="es-E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Terabytes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/día</a:t>
            </a:r>
          </a:p>
        </p:txBody>
      </p:sp>
      <p:grpSp>
        <p:nvGrpSpPr>
          <p:cNvPr id="536" name="Shape 536"/>
          <p:cNvGrpSpPr/>
          <p:nvPr/>
        </p:nvGrpSpPr>
        <p:grpSpPr>
          <a:xfrm>
            <a:off x="7971045" y="633847"/>
            <a:ext cx="3788339" cy="3294207"/>
            <a:chOff x="179328" y="0"/>
            <a:chExt cx="3788339" cy="3294207"/>
          </a:xfrm>
        </p:grpSpPr>
        <p:sp>
          <p:nvSpPr>
            <p:cNvPr id="537" name="Shape 537"/>
            <p:cNvSpPr/>
            <p:nvPr/>
          </p:nvSpPr>
          <p:spPr>
            <a:xfrm flipH="1" rot="10800000">
              <a:off x="179328" y="0"/>
              <a:ext cx="3294207" cy="329420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1826432" y="329741"/>
              <a:ext cx="2141234" cy="292746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 txBox="1"/>
            <p:nvPr/>
          </p:nvSpPr>
          <p:spPr>
            <a:xfrm>
              <a:off x="1840723" y="344033"/>
              <a:ext cx="2112653" cy="26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27 Brontobyte</a:t>
              </a:r>
            </a:p>
          </p:txBody>
        </p:sp>
        <p:sp>
          <p:nvSpPr>
            <p:cNvPr id="540" name="Shape 540"/>
            <p:cNvSpPr/>
            <p:nvPr/>
          </p:nvSpPr>
          <p:spPr>
            <a:xfrm>
              <a:off x="1826432" y="659081"/>
              <a:ext cx="2141234" cy="292746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AC919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 txBox="1"/>
            <p:nvPr/>
          </p:nvSpPr>
          <p:spPr>
            <a:xfrm>
              <a:off x="1840723" y="673372"/>
              <a:ext cx="2112653" cy="26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24 Yottabyte</a:t>
              </a:r>
            </a:p>
          </p:txBody>
        </p:sp>
        <p:sp>
          <p:nvSpPr>
            <p:cNvPr id="542" name="Shape 542"/>
            <p:cNvSpPr/>
            <p:nvPr/>
          </p:nvSpPr>
          <p:spPr>
            <a:xfrm>
              <a:off x="1826432" y="988423"/>
              <a:ext cx="2141234" cy="292746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67D7D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 txBox="1"/>
            <p:nvPr/>
          </p:nvSpPr>
          <p:spPr>
            <a:xfrm>
              <a:off x="1840723" y="1002713"/>
              <a:ext cx="2112653" cy="26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 Zettabyte</a:t>
              </a:r>
            </a:p>
          </p:txBody>
        </p:sp>
        <p:sp>
          <p:nvSpPr>
            <p:cNvPr id="544" name="Shape 544"/>
            <p:cNvSpPr/>
            <p:nvPr/>
          </p:nvSpPr>
          <p:spPr>
            <a:xfrm>
              <a:off x="1826432" y="1317762"/>
              <a:ext cx="2141234" cy="292746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16767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5" name="Shape 545"/>
            <p:cNvSpPr txBox="1"/>
            <p:nvPr/>
          </p:nvSpPr>
          <p:spPr>
            <a:xfrm>
              <a:off x="1840723" y="1332054"/>
              <a:ext cx="2112653" cy="26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 </a:t>
              </a:r>
              <a:r>
                <a:rPr baseline="30000" lang="es-ES" sz="2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Exabyte</a:t>
              </a:r>
            </a:p>
          </p:txBody>
        </p:sp>
        <p:sp>
          <p:nvSpPr>
            <p:cNvPr id="546" name="Shape 546"/>
            <p:cNvSpPr/>
            <p:nvPr/>
          </p:nvSpPr>
          <p:spPr>
            <a:xfrm>
              <a:off x="1826432" y="1647103"/>
              <a:ext cx="2141234" cy="292746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CE4F4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 txBox="1"/>
            <p:nvPr/>
          </p:nvSpPr>
          <p:spPr>
            <a:xfrm>
              <a:off x="1840723" y="1661394"/>
              <a:ext cx="2112653" cy="26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baseline="30000" lang="es-ES" sz="2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Petabyte</a:t>
              </a:r>
            </a:p>
          </p:txBody>
        </p:sp>
        <p:sp>
          <p:nvSpPr>
            <p:cNvPr id="548" name="Shape 548"/>
            <p:cNvSpPr/>
            <p:nvPr/>
          </p:nvSpPr>
          <p:spPr>
            <a:xfrm>
              <a:off x="1826432" y="1976443"/>
              <a:ext cx="2141234" cy="292746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DD3636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 txBox="1"/>
            <p:nvPr/>
          </p:nvSpPr>
          <p:spPr>
            <a:xfrm>
              <a:off x="1840723" y="1990734"/>
              <a:ext cx="2112653" cy="26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baseline="30000" lang="es-ES" sz="2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Terabyte</a:t>
              </a:r>
            </a:p>
          </p:txBody>
        </p:sp>
        <p:sp>
          <p:nvSpPr>
            <p:cNvPr id="550" name="Shape 550"/>
            <p:cNvSpPr/>
            <p:nvPr/>
          </p:nvSpPr>
          <p:spPr>
            <a:xfrm>
              <a:off x="1826432" y="2305783"/>
              <a:ext cx="2141234" cy="292746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D1B1B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 txBox="1"/>
            <p:nvPr/>
          </p:nvSpPr>
          <p:spPr>
            <a:xfrm>
              <a:off x="1840723" y="2320075"/>
              <a:ext cx="2112653" cy="26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   Gigabyte</a:t>
              </a:r>
            </a:p>
          </p:txBody>
        </p:sp>
        <p:sp>
          <p:nvSpPr>
            <p:cNvPr id="552" name="Shape 552"/>
            <p:cNvSpPr/>
            <p:nvPr/>
          </p:nvSpPr>
          <p:spPr>
            <a:xfrm>
              <a:off x="1826432" y="2635125"/>
              <a:ext cx="2141234" cy="292746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E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 txBox="1"/>
            <p:nvPr/>
          </p:nvSpPr>
          <p:spPr>
            <a:xfrm>
              <a:off x="1840723" y="2649416"/>
              <a:ext cx="2112653" cy="264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rIns="83800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r>
                <a:rPr baseline="30000" lang="es-E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   Megabyte</a:t>
              </a:r>
            </a:p>
          </p:txBody>
        </p:sp>
      </p:grpSp>
      <p:sp>
        <p:nvSpPr>
          <p:cNvPr id="554" name="Shape 554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Valor de la información</a:t>
            </a:r>
          </a:p>
        </p:txBody>
      </p:sp>
      <p:sp>
        <p:nvSpPr>
          <p:cNvPr id="561" name="Shape 56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últimos años, la información disponible ha pasado de ser escasa a realmente abundante</a:t>
            </a:r>
          </a:p>
        </p:txBody>
      </p:sp>
      <p:sp>
        <p:nvSpPr>
          <p:cNvPr id="562" name="Shape 562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Valor de la información</a:t>
            </a:r>
          </a:p>
        </p:txBody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últimos años, la información disponible ha pasado de ser escasa a realmente abundante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datos se han convertido en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nueva materia prima de los negocios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 tan importantes como el capital y la mano de obra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Shape 5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7523" y="5465505"/>
            <a:ext cx="1401322" cy="989684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Valor de la información</a:t>
            </a:r>
          </a:p>
        </p:txBody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últimos años, la información disponible ha pasado de ser escasa a realmente abundante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datos se han convertido en la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nueva materia prima de los negocios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Casi tan importantes como el capital y la mano de obra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aprovechamiento adecuado de estos datos, puede dar lugar a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importantes</a:t>
            </a: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E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Shape 5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7591" y="4995914"/>
            <a:ext cx="2066232" cy="145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Shape 5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7851" y="4779448"/>
            <a:ext cx="1715408" cy="964917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Shape 581"/>
          <p:cNvSpPr/>
          <p:nvPr/>
        </p:nvSpPr>
        <p:spPr>
          <a:xfrm>
            <a:off x="4419246" y="5646291"/>
            <a:ext cx="732592" cy="19614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Valor de la información</a:t>
            </a:r>
          </a:p>
        </p:txBody>
      </p:sp>
      <p:sp>
        <p:nvSpPr>
          <p:cNvPr id="588" name="Shape 58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embargo…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Shape 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35" y="2250307"/>
            <a:ext cx="3455302" cy="3455302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Shape 590"/>
          <p:cNvSpPr/>
          <p:nvPr/>
        </p:nvSpPr>
        <p:spPr>
          <a:xfrm>
            <a:off x="2218000" y="3400901"/>
            <a:ext cx="2355166" cy="1389501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Tamaño</a:t>
            </a:r>
          </a:p>
        </p:txBody>
      </p:sp>
      <p:sp>
        <p:nvSpPr>
          <p:cNvPr id="591" name="Shape 591"/>
          <p:cNvSpPr/>
          <p:nvPr/>
        </p:nvSpPr>
        <p:spPr>
          <a:xfrm>
            <a:off x="7280197" y="1770283"/>
            <a:ext cx="2355166" cy="1389501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Variedad de formatos</a:t>
            </a:r>
          </a:p>
        </p:txBody>
      </p:sp>
      <p:sp>
        <p:nvSpPr>
          <p:cNvPr id="592" name="Shape 592"/>
          <p:cNvSpPr/>
          <p:nvPr/>
        </p:nvSpPr>
        <p:spPr>
          <a:xfrm>
            <a:off x="4218569" y="1325562"/>
            <a:ext cx="2355166" cy="1389501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</a:t>
            </a:r>
          </a:p>
        </p:txBody>
      </p:sp>
      <p:sp>
        <p:nvSpPr>
          <p:cNvPr id="593" name="Shape 593"/>
          <p:cNvSpPr/>
          <p:nvPr/>
        </p:nvSpPr>
        <p:spPr>
          <a:xfrm>
            <a:off x="7491557" y="3400901"/>
            <a:ext cx="2355166" cy="1389501"/>
          </a:xfrm>
          <a:prstGeom prst="cloud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</a:p>
        </p:txBody>
      </p:sp>
      <p:sp>
        <p:nvSpPr>
          <p:cNvPr id="594" name="Shape 594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633" y="394573"/>
            <a:ext cx="11770822" cy="595550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Shape 600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Dispositivos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Volumen Generado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 de la información</a:t>
            </a:r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Dudas, comentarios y noticias acerca del curso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lucentialab@gmail.es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 </a:t>
            </a:r>
            <a:r>
              <a:rPr b="0" i="0" lang="es-ES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@lucentialab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Página web del curso: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http://ibigdata.es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 webs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investigación Lucentia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http://www.lucentia.es/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de YouTube 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https://www.youtube.com/user/lucentialab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Plataforma UniMOOC  </a:t>
            </a:r>
            <a:r>
              <a:rPr b="0" i="0" lang="es-E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http://unimooc.com/</a:t>
            </a:r>
            <a:r>
              <a:rPr b="0" i="0" lang="es-E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606" name="Shape 606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</a:p>
        </p:txBody>
      </p:sp>
      <p:sp>
        <p:nvSpPr>
          <p:cNvPr id="607" name="Shape 607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Dispositivos</a:t>
            </a:r>
          </a:p>
        </p:txBody>
      </p:sp>
      <p:grpSp>
        <p:nvGrpSpPr>
          <p:cNvPr id="329" name="Shape 329"/>
          <p:cNvGrpSpPr/>
          <p:nvPr/>
        </p:nvGrpSpPr>
        <p:grpSpPr>
          <a:xfrm>
            <a:off x="1042995" y="1384750"/>
            <a:ext cx="2345574" cy="1951668"/>
            <a:chOff x="517247" y="-10326"/>
            <a:chExt cx="2345574" cy="1951668"/>
          </a:xfrm>
        </p:grpSpPr>
        <p:sp>
          <p:nvSpPr>
            <p:cNvPr id="330" name="Shape 330"/>
            <p:cNvSpPr/>
            <p:nvPr/>
          </p:nvSpPr>
          <p:spPr>
            <a:xfrm>
              <a:off x="517247" y="-10326"/>
              <a:ext cx="2345574" cy="195166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60118" y="32545"/>
              <a:ext cx="1556157" cy="137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rIns="53325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Conexión a internet de alta velocidad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Cada vez más potentes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Proporcionan información de localización</a:t>
              </a:r>
            </a:p>
          </p:txBody>
        </p:sp>
      </p:grpSp>
      <p:grpSp>
        <p:nvGrpSpPr>
          <p:cNvPr id="332" name="Shape 332"/>
          <p:cNvGrpSpPr/>
          <p:nvPr/>
        </p:nvGrpSpPr>
        <p:grpSpPr>
          <a:xfrm>
            <a:off x="2641172" y="1734322"/>
            <a:ext cx="2055938" cy="2055938"/>
            <a:chOff x="2115424" y="339245"/>
            <a:chExt cx="2055938" cy="2055938"/>
          </a:xfrm>
        </p:grpSpPr>
        <p:sp>
          <p:nvSpPr>
            <p:cNvPr id="333" name="Shape 333"/>
            <p:cNvSpPr/>
            <p:nvPr/>
          </p:nvSpPr>
          <p:spPr>
            <a:xfrm>
              <a:off x="2115424" y="339245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2701717" y="646364"/>
              <a:ext cx="1453768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 Móviles</a:t>
              </a:r>
            </a:p>
          </p:txBody>
        </p:sp>
      </p:grp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4983" y="2938744"/>
            <a:ext cx="384295" cy="76859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Dispositivos</a:t>
            </a:r>
          </a:p>
        </p:txBody>
      </p:sp>
      <p:grpSp>
        <p:nvGrpSpPr>
          <p:cNvPr id="342" name="Shape 342"/>
          <p:cNvGrpSpPr/>
          <p:nvPr/>
        </p:nvGrpSpPr>
        <p:grpSpPr>
          <a:xfrm>
            <a:off x="6176140" y="1384751"/>
            <a:ext cx="2594372" cy="2139793"/>
            <a:chOff x="5650392" y="61245"/>
            <a:chExt cx="2345574" cy="2068222"/>
          </a:xfrm>
        </p:grpSpPr>
        <p:sp>
          <p:nvSpPr>
            <p:cNvPr id="343" name="Shape 343"/>
            <p:cNvSpPr/>
            <p:nvPr/>
          </p:nvSpPr>
          <p:spPr>
            <a:xfrm>
              <a:off x="5650392" y="61245"/>
              <a:ext cx="2345574" cy="20682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152542" y="113320"/>
              <a:ext cx="1796116" cy="1460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rIns="53325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Medidores inteligentes de energía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 médicos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Vehículos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Edificios</a:t>
              </a:r>
            </a:p>
          </p:txBody>
        </p:sp>
      </p:grpSp>
      <p:grpSp>
        <p:nvGrpSpPr>
          <p:cNvPr id="345" name="Shape 345"/>
          <p:cNvGrpSpPr/>
          <p:nvPr/>
        </p:nvGrpSpPr>
        <p:grpSpPr>
          <a:xfrm>
            <a:off x="1042995" y="1384750"/>
            <a:ext cx="2345574" cy="1951668"/>
            <a:chOff x="517247" y="-10326"/>
            <a:chExt cx="2345574" cy="1951668"/>
          </a:xfrm>
        </p:grpSpPr>
        <p:sp>
          <p:nvSpPr>
            <p:cNvPr id="346" name="Shape 346"/>
            <p:cNvSpPr/>
            <p:nvPr/>
          </p:nvSpPr>
          <p:spPr>
            <a:xfrm>
              <a:off x="517247" y="-10326"/>
              <a:ext cx="2345574" cy="195166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560118" y="32545"/>
              <a:ext cx="1556157" cy="137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rIns="53325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Conexión a internet de alta velocidad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Cada vez más potentes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Proporcionan información de localización</a:t>
              </a:r>
            </a:p>
          </p:txBody>
        </p:sp>
      </p:grpSp>
      <p:grpSp>
        <p:nvGrpSpPr>
          <p:cNvPr id="348" name="Shape 348"/>
          <p:cNvGrpSpPr/>
          <p:nvPr/>
        </p:nvGrpSpPr>
        <p:grpSpPr>
          <a:xfrm>
            <a:off x="2641172" y="1734322"/>
            <a:ext cx="2055938" cy="2055938"/>
            <a:chOff x="2115424" y="339245"/>
            <a:chExt cx="2055938" cy="2055938"/>
          </a:xfrm>
        </p:grpSpPr>
        <p:sp>
          <p:nvSpPr>
            <p:cNvPr id="349" name="Shape 349"/>
            <p:cNvSpPr/>
            <p:nvPr/>
          </p:nvSpPr>
          <p:spPr>
            <a:xfrm>
              <a:off x="2115424" y="339245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2701717" y="646364"/>
              <a:ext cx="1453768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 Móviles</a:t>
              </a:r>
            </a:p>
          </p:txBody>
        </p:sp>
      </p:grpSp>
      <p:grpSp>
        <p:nvGrpSpPr>
          <p:cNvPr id="351" name="Shape 351"/>
          <p:cNvGrpSpPr/>
          <p:nvPr/>
        </p:nvGrpSpPr>
        <p:grpSpPr>
          <a:xfrm>
            <a:off x="4792072" y="1734322"/>
            <a:ext cx="2055938" cy="2055938"/>
            <a:chOff x="4266324" y="339245"/>
            <a:chExt cx="2055938" cy="2055938"/>
          </a:xfrm>
        </p:grpSpPr>
        <p:sp>
          <p:nvSpPr>
            <p:cNvPr id="352" name="Shape 352"/>
            <p:cNvSpPr/>
            <p:nvPr/>
          </p:nvSpPr>
          <p:spPr>
            <a:xfrm rot="5400000">
              <a:off x="4266324" y="339245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4266325" y="550927"/>
              <a:ext cx="1453768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rIns="142225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Sensores</a:t>
              </a:r>
            </a:p>
          </p:txBody>
        </p:sp>
      </p:grp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4983" y="2938744"/>
            <a:ext cx="384295" cy="76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6626" y="2949466"/>
            <a:ext cx="947748" cy="61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6038542" y="2816168"/>
            <a:ext cx="378406" cy="75681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Dispositivos</a:t>
            </a:r>
          </a:p>
        </p:txBody>
      </p:sp>
      <p:grpSp>
        <p:nvGrpSpPr>
          <p:cNvPr id="363" name="Shape 363"/>
          <p:cNvGrpSpPr/>
          <p:nvPr/>
        </p:nvGrpSpPr>
        <p:grpSpPr>
          <a:xfrm>
            <a:off x="1042995" y="4520485"/>
            <a:ext cx="2345574" cy="1828526"/>
            <a:chOff x="1132561" y="3434533"/>
            <a:chExt cx="2345574" cy="1519400"/>
          </a:xfrm>
        </p:grpSpPr>
        <p:sp>
          <p:nvSpPr>
            <p:cNvPr id="364" name="Shape 364"/>
            <p:cNvSpPr/>
            <p:nvPr/>
          </p:nvSpPr>
          <p:spPr>
            <a:xfrm>
              <a:off x="1132561" y="3434533"/>
              <a:ext cx="2345574" cy="1519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203648" y="3518114"/>
              <a:ext cx="1889613" cy="1072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rIns="72375" tIns="7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Más grandes:     hasta 4TB = 4000GB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Más rápidos:         500 Mb/seg 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Más asequibles:   0,04 €/ GB</a:t>
              </a:r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6176140" y="1384751"/>
            <a:ext cx="2594372" cy="2139793"/>
            <a:chOff x="5650392" y="61245"/>
            <a:chExt cx="2345574" cy="2068222"/>
          </a:xfrm>
        </p:grpSpPr>
        <p:sp>
          <p:nvSpPr>
            <p:cNvPr id="367" name="Shape 367"/>
            <p:cNvSpPr/>
            <p:nvPr/>
          </p:nvSpPr>
          <p:spPr>
            <a:xfrm>
              <a:off x="5650392" y="61245"/>
              <a:ext cx="2345574" cy="20682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152542" y="113320"/>
              <a:ext cx="1796116" cy="1460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rIns="53325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Medidores inteligentes de energía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 médicos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Vehículos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Edificios</a:t>
              </a:r>
            </a:p>
          </p:txBody>
        </p:sp>
      </p:grpSp>
      <p:grpSp>
        <p:nvGrpSpPr>
          <p:cNvPr id="369" name="Shape 369"/>
          <p:cNvGrpSpPr/>
          <p:nvPr/>
        </p:nvGrpSpPr>
        <p:grpSpPr>
          <a:xfrm>
            <a:off x="1042995" y="1384750"/>
            <a:ext cx="2345574" cy="1951668"/>
            <a:chOff x="517247" y="-10326"/>
            <a:chExt cx="2345574" cy="1951668"/>
          </a:xfrm>
        </p:grpSpPr>
        <p:sp>
          <p:nvSpPr>
            <p:cNvPr id="370" name="Shape 370"/>
            <p:cNvSpPr/>
            <p:nvPr/>
          </p:nvSpPr>
          <p:spPr>
            <a:xfrm>
              <a:off x="517247" y="-10326"/>
              <a:ext cx="2345574" cy="195166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60118" y="32545"/>
              <a:ext cx="1556157" cy="137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rIns="53325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Conexión a internet de alta velocidad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Cada vez más potentes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Proporcionan información de localización</a:t>
              </a:r>
            </a:p>
          </p:txBody>
        </p:sp>
      </p:grpSp>
      <p:grpSp>
        <p:nvGrpSpPr>
          <p:cNvPr id="372" name="Shape 372"/>
          <p:cNvGrpSpPr/>
          <p:nvPr/>
        </p:nvGrpSpPr>
        <p:grpSpPr>
          <a:xfrm>
            <a:off x="2641172" y="1734322"/>
            <a:ext cx="2055938" cy="2055938"/>
            <a:chOff x="2115424" y="339245"/>
            <a:chExt cx="2055938" cy="2055938"/>
          </a:xfrm>
        </p:grpSpPr>
        <p:sp>
          <p:nvSpPr>
            <p:cNvPr id="373" name="Shape 373"/>
            <p:cNvSpPr/>
            <p:nvPr/>
          </p:nvSpPr>
          <p:spPr>
            <a:xfrm>
              <a:off x="2115424" y="339245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2701717" y="646364"/>
              <a:ext cx="1453768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 Móviles</a:t>
              </a:r>
            </a:p>
          </p:txBody>
        </p:sp>
      </p:grpSp>
      <p:grpSp>
        <p:nvGrpSpPr>
          <p:cNvPr id="375" name="Shape 375"/>
          <p:cNvGrpSpPr/>
          <p:nvPr/>
        </p:nvGrpSpPr>
        <p:grpSpPr>
          <a:xfrm>
            <a:off x="4792072" y="1734322"/>
            <a:ext cx="2055938" cy="2055938"/>
            <a:chOff x="4266324" y="339245"/>
            <a:chExt cx="2055938" cy="2055938"/>
          </a:xfrm>
        </p:grpSpPr>
        <p:sp>
          <p:nvSpPr>
            <p:cNvPr id="376" name="Shape 376"/>
            <p:cNvSpPr/>
            <p:nvPr/>
          </p:nvSpPr>
          <p:spPr>
            <a:xfrm rot="5400000">
              <a:off x="4266324" y="339245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4266325" y="550927"/>
              <a:ext cx="1453768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rIns="142225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Sensores</a:t>
              </a:r>
            </a:p>
          </p:txBody>
        </p:sp>
      </p:grp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4983" y="2938744"/>
            <a:ext cx="384295" cy="768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Shape 379"/>
          <p:cNvGrpSpPr/>
          <p:nvPr/>
        </p:nvGrpSpPr>
        <p:grpSpPr>
          <a:xfrm>
            <a:off x="2641172" y="3885224"/>
            <a:ext cx="2055938" cy="2055938"/>
            <a:chOff x="2115424" y="2490147"/>
            <a:chExt cx="2055938" cy="2055938"/>
          </a:xfrm>
        </p:grpSpPr>
        <p:sp>
          <p:nvSpPr>
            <p:cNvPr id="380" name="Shape 380"/>
            <p:cNvSpPr/>
            <p:nvPr/>
          </p:nvSpPr>
          <p:spPr>
            <a:xfrm rot="-5400000">
              <a:off x="2115424" y="2490147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2615224" y="2803943"/>
              <a:ext cx="1556137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Discos Duros</a:t>
              </a:r>
            </a:p>
          </p:txBody>
        </p:sp>
      </p:grpSp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6626" y="2949466"/>
            <a:ext cx="947748" cy="61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6038542" y="2816168"/>
            <a:ext cx="378406" cy="7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8448" y="3971682"/>
            <a:ext cx="936266" cy="87921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Dispositivos</a:t>
            </a:r>
          </a:p>
        </p:txBody>
      </p:sp>
      <p:grpSp>
        <p:nvGrpSpPr>
          <p:cNvPr id="391" name="Shape 391"/>
          <p:cNvGrpSpPr/>
          <p:nvPr/>
        </p:nvGrpSpPr>
        <p:grpSpPr>
          <a:xfrm>
            <a:off x="6176141" y="4533364"/>
            <a:ext cx="2774676" cy="1815647"/>
            <a:chOff x="4959551" y="3434533"/>
            <a:chExt cx="2345574" cy="1519400"/>
          </a:xfrm>
        </p:grpSpPr>
        <p:sp>
          <p:nvSpPr>
            <p:cNvPr id="392" name="Shape 392"/>
            <p:cNvSpPr/>
            <p:nvPr/>
          </p:nvSpPr>
          <p:spPr>
            <a:xfrm>
              <a:off x="4959551" y="3434533"/>
              <a:ext cx="2345574" cy="1519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44762" y="3524455"/>
              <a:ext cx="1808174" cy="1429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rIns="72375" tIns="7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actualidad: más de 12 millones de tags RFID</a:t>
              </a: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ourier New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Tarjetas de crédito e id</a:t>
              </a: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ourier New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Seguimiento de productos</a:t>
              </a: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ourier New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Automatización venta</a:t>
              </a: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Font typeface="Courier New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Font typeface="Courier New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Shape 394"/>
          <p:cNvGrpSpPr/>
          <p:nvPr/>
        </p:nvGrpSpPr>
        <p:grpSpPr>
          <a:xfrm>
            <a:off x="1042995" y="4520485"/>
            <a:ext cx="2345574" cy="1828526"/>
            <a:chOff x="1132561" y="3434533"/>
            <a:chExt cx="2345574" cy="1519400"/>
          </a:xfrm>
        </p:grpSpPr>
        <p:sp>
          <p:nvSpPr>
            <p:cNvPr id="395" name="Shape 395"/>
            <p:cNvSpPr/>
            <p:nvPr/>
          </p:nvSpPr>
          <p:spPr>
            <a:xfrm>
              <a:off x="1132561" y="3434533"/>
              <a:ext cx="2345574" cy="1519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1203648" y="3518114"/>
              <a:ext cx="1889613" cy="1072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rIns="72375" tIns="7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Más grandes:     hasta 4TB = 4000GB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Más rápidos:         500 Mb/seg 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5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Más asequibles:   0,04 €/ GB</a:t>
              </a:r>
            </a:p>
          </p:txBody>
        </p:sp>
      </p:grpSp>
      <p:grpSp>
        <p:nvGrpSpPr>
          <p:cNvPr id="397" name="Shape 397"/>
          <p:cNvGrpSpPr/>
          <p:nvPr/>
        </p:nvGrpSpPr>
        <p:grpSpPr>
          <a:xfrm>
            <a:off x="6176140" y="1384751"/>
            <a:ext cx="2594372" cy="2139793"/>
            <a:chOff x="5650392" y="61245"/>
            <a:chExt cx="2345574" cy="2068222"/>
          </a:xfrm>
        </p:grpSpPr>
        <p:sp>
          <p:nvSpPr>
            <p:cNvPr id="398" name="Shape 398"/>
            <p:cNvSpPr/>
            <p:nvPr/>
          </p:nvSpPr>
          <p:spPr>
            <a:xfrm>
              <a:off x="5650392" y="61245"/>
              <a:ext cx="2345574" cy="20682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152542" y="113320"/>
              <a:ext cx="1796116" cy="1460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rIns="53325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Medidores inteligentes de energía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 médicos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Vehículos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Edificios</a:t>
              </a:r>
            </a:p>
          </p:txBody>
        </p:sp>
      </p:grpSp>
      <p:grpSp>
        <p:nvGrpSpPr>
          <p:cNvPr id="400" name="Shape 400"/>
          <p:cNvGrpSpPr/>
          <p:nvPr/>
        </p:nvGrpSpPr>
        <p:grpSpPr>
          <a:xfrm>
            <a:off x="1042995" y="1384750"/>
            <a:ext cx="2345574" cy="1951668"/>
            <a:chOff x="517247" y="-10326"/>
            <a:chExt cx="2345574" cy="1951668"/>
          </a:xfrm>
        </p:grpSpPr>
        <p:sp>
          <p:nvSpPr>
            <p:cNvPr id="401" name="Shape 401"/>
            <p:cNvSpPr/>
            <p:nvPr/>
          </p:nvSpPr>
          <p:spPr>
            <a:xfrm>
              <a:off x="517247" y="-10326"/>
              <a:ext cx="2345574" cy="195166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560118" y="32545"/>
              <a:ext cx="1556157" cy="1378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rIns="53325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Conexión a internet de alta velocidad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Cada vez más potentes</a:t>
              </a: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0" i="0" lang="es-E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Proporcionan información de localización</a:t>
              </a:r>
            </a:p>
          </p:txBody>
        </p:sp>
      </p:grpSp>
      <p:grpSp>
        <p:nvGrpSpPr>
          <p:cNvPr id="403" name="Shape 403"/>
          <p:cNvGrpSpPr/>
          <p:nvPr/>
        </p:nvGrpSpPr>
        <p:grpSpPr>
          <a:xfrm>
            <a:off x="2641172" y="1734322"/>
            <a:ext cx="2055938" cy="2055938"/>
            <a:chOff x="2115424" y="339245"/>
            <a:chExt cx="2055938" cy="2055938"/>
          </a:xfrm>
        </p:grpSpPr>
        <p:sp>
          <p:nvSpPr>
            <p:cNvPr id="404" name="Shape 404"/>
            <p:cNvSpPr/>
            <p:nvPr/>
          </p:nvSpPr>
          <p:spPr>
            <a:xfrm>
              <a:off x="2115424" y="339245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2701717" y="646364"/>
              <a:ext cx="1453768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 Móviles</a:t>
              </a:r>
            </a:p>
          </p:txBody>
        </p:sp>
      </p:grpSp>
      <p:grpSp>
        <p:nvGrpSpPr>
          <p:cNvPr id="406" name="Shape 406"/>
          <p:cNvGrpSpPr/>
          <p:nvPr/>
        </p:nvGrpSpPr>
        <p:grpSpPr>
          <a:xfrm>
            <a:off x="4792072" y="1734322"/>
            <a:ext cx="2055938" cy="2055938"/>
            <a:chOff x="4266324" y="339245"/>
            <a:chExt cx="2055938" cy="2055938"/>
          </a:xfrm>
        </p:grpSpPr>
        <p:sp>
          <p:nvSpPr>
            <p:cNvPr id="407" name="Shape 407"/>
            <p:cNvSpPr/>
            <p:nvPr/>
          </p:nvSpPr>
          <p:spPr>
            <a:xfrm rot="5400000">
              <a:off x="4266324" y="339245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4266325" y="550927"/>
              <a:ext cx="1453768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rIns="142225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Sensores</a:t>
              </a:r>
            </a:p>
          </p:txBody>
        </p:sp>
      </p:grpSp>
      <p:grpSp>
        <p:nvGrpSpPr>
          <p:cNvPr id="409" name="Shape 409"/>
          <p:cNvGrpSpPr/>
          <p:nvPr/>
        </p:nvGrpSpPr>
        <p:grpSpPr>
          <a:xfrm>
            <a:off x="4792072" y="3885224"/>
            <a:ext cx="2055938" cy="2055938"/>
            <a:chOff x="4266324" y="2490147"/>
            <a:chExt cx="2055938" cy="2055938"/>
          </a:xfrm>
        </p:grpSpPr>
        <p:sp>
          <p:nvSpPr>
            <p:cNvPr id="410" name="Shape 410"/>
            <p:cNvSpPr/>
            <p:nvPr/>
          </p:nvSpPr>
          <p:spPr>
            <a:xfrm rot="10800000">
              <a:off x="4266324" y="2490147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4266325" y="2791231"/>
              <a:ext cx="1453768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RFID</a:t>
              </a:r>
            </a:p>
          </p:txBody>
        </p:sp>
      </p:grpSp>
      <p:pic>
        <p:nvPicPr>
          <p:cNvPr id="412" name="Shape 4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4983" y="2938744"/>
            <a:ext cx="384295" cy="7685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Shape 413"/>
          <p:cNvGrpSpPr/>
          <p:nvPr/>
        </p:nvGrpSpPr>
        <p:grpSpPr>
          <a:xfrm>
            <a:off x="2641172" y="3885224"/>
            <a:ext cx="2055938" cy="2055938"/>
            <a:chOff x="2115424" y="2490147"/>
            <a:chExt cx="2055938" cy="2055938"/>
          </a:xfrm>
        </p:grpSpPr>
        <p:sp>
          <p:nvSpPr>
            <p:cNvPr id="414" name="Shape 414"/>
            <p:cNvSpPr/>
            <p:nvPr/>
          </p:nvSpPr>
          <p:spPr>
            <a:xfrm rot="-5400000">
              <a:off x="2115424" y="2490147"/>
              <a:ext cx="2055938" cy="20559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2615224" y="2803943"/>
              <a:ext cx="1556137" cy="14537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rIns="128000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s-E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Discos Duros</a:t>
              </a:r>
            </a:p>
          </p:txBody>
        </p:sp>
      </p:grpSp>
      <p:pic>
        <p:nvPicPr>
          <p:cNvPr id="416" name="Shape 4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6626" y="2949466"/>
            <a:ext cx="947748" cy="61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10800000">
            <a:off x="6038542" y="2816168"/>
            <a:ext cx="378406" cy="75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78448" y="3971682"/>
            <a:ext cx="936266" cy="87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62760" y="4009998"/>
            <a:ext cx="983080" cy="73731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</a:p>
        </p:txBody>
      </p:sp>
      <p:sp>
        <p:nvSpPr>
          <p:cNvPr id="426" name="Shape 426"/>
          <p:cNvSpPr/>
          <p:nvPr/>
        </p:nvSpPr>
        <p:spPr>
          <a:xfrm>
            <a:off x="357941" y="3174943"/>
            <a:ext cx="3490175" cy="323577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Sociales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Millones de publicaciones cada día: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localización geográfica, fotos, vídeo,…</a:t>
            </a:r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830" y="4021753"/>
            <a:ext cx="2002395" cy="1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</a:p>
        </p:txBody>
      </p:sp>
      <p:sp>
        <p:nvSpPr>
          <p:cNvPr id="434" name="Shape 434"/>
          <p:cNvSpPr/>
          <p:nvPr/>
        </p:nvSpPr>
        <p:spPr>
          <a:xfrm>
            <a:off x="357941" y="3174943"/>
            <a:ext cx="3490175" cy="323577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Sociales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Millones de publicaciones cada día: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localización geográfica, fotos, vídeo,…</a:t>
            </a: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830" y="4021753"/>
            <a:ext cx="2002395" cy="1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/>
          <p:nvPr/>
        </p:nvSpPr>
        <p:spPr>
          <a:xfrm>
            <a:off x="2605825" y="965220"/>
            <a:ext cx="3490175" cy="3235772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Data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Datos para su uso libre: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meteorológicos, socio económicos, de energía, servicios públicos,….</a:t>
            </a: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4543" y="2045555"/>
            <a:ext cx="2909926" cy="54561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83820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s-ES" sz="4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</a:p>
        </p:txBody>
      </p:sp>
      <p:sp>
        <p:nvSpPr>
          <p:cNvPr id="444" name="Shape 444"/>
          <p:cNvSpPr/>
          <p:nvPr/>
        </p:nvSpPr>
        <p:spPr>
          <a:xfrm>
            <a:off x="357941" y="3174943"/>
            <a:ext cx="3490175" cy="323577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 Sociales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Millones de publicaciones cada día: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texto, localización geográfica, fotos, vídeo,…</a:t>
            </a: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830" y="4021753"/>
            <a:ext cx="2002395" cy="12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Shape 446"/>
          <p:cNvSpPr/>
          <p:nvPr/>
        </p:nvSpPr>
        <p:spPr>
          <a:xfrm>
            <a:off x="2605825" y="965220"/>
            <a:ext cx="3490175" cy="3235772"/>
          </a:xfrm>
          <a:prstGeom prst="ellipse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Data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Datos para su uso libre: </a:t>
            </a:r>
            <a:r>
              <a:rPr lang="es-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meteorológicos, socio económicos, de energía, servicios públicos,….</a:t>
            </a: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4543" y="2045555"/>
            <a:ext cx="2909926" cy="54561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/>
          <p:nvPr/>
        </p:nvSpPr>
        <p:spPr>
          <a:xfrm>
            <a:off x="4851978" y="3179315"/>
            <a:ext cx="3490175" cy="3235772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Cities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Aplicaciones y sistemas para la mejora de la ciudad</a:t>
            </a: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3691" y="4003048"/>
            <a:ext cx="2848347" cy="142417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 txBox="1"/>
          <p:nvPr>
            <p:ph idx="12" type="sldNum"/>
          </p:nvPr>
        </p:nvSpPr>
        <p:spPr>
          <a:xfrm>
            <a:off x="5853112" y="6403975"/>
            <a:ext cx="4857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OC_BIGDATA_TPLEC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DiapositivasPowerPoint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