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Inria Sans"/>
      <p:regular r:id="rId11"/>
      <p:bold r:id="rId12"/>
      <p:italic r:id="rId13"/>
      <p:boldItalic r:id="rId14"/>
    </p:embeddedFont>
    <p:embeddedFont>
      <p:font typeface="Saira SemiCondensed Medium"/>
      <p:regular r:id="rId15"/>
      <p:bold r:id="rId16"/>
    </p:embeddedFont>
    <p:embeddedFont>
      <p:font typeface="Titillium Web"/>
      <p:regular r:id="rId17"/>
      <p:bold r:id="rId18"/>
      <p:italic r:id="rId19"/>
      <p:boldItalic r:id="rId20"/>
    </p:embeddedFont>
    <p:embeddedFont>
      <p:font typeface="Saira SemiCondensed SemiBold"/>
      <p:regular r:id="rId21"/>
      <p:bold r:id="rId22"/>
    </p:embeddedFont>
    <p:embeddedFont>
      <p:font typeface="Bungee"/>
      <p:regular r:id="rId23"/>
    </p:embeddedFont>
    <p:embeddedFont>
      <p:font typeface="Inria Sans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Italic.fntdata"/><Relationship Id="rId22" Type="http://schemas.openxmlformats.org/officeDocument/2006/relationships/font" Target="fonts/SairaSemiCondensedSemiBold-bold.fntdata"/><Relationship Id="rId21" Type="http://schemas.openxmlformats.org/officeDocument/2006/relationships/font" Target="fonts/SairaSemiCondensedSemiBold-regular.fntdata"/><Relationship Id="rId24" Type="http://schemas.openxmlformats.org/officeDocument/2006/relationships/font" Target="fonts/InriaSansLight-regular.fntdata"/><Relationship Id="rId23" Type="http://schemas.openxmlformats.org/officeDocument/2006/relationships/font" Target="fonts/Bunge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InriaSansLight-italic.fntdata"/><Relationship Id="rId25" Type="http://schemas.openxmlformats.org/officeDocument/2006/relationships/font" Target="fonts/InriaSansLight-bold.fntdata"/><Relationship Id="rId27" Type="http://schemas.openxmlformats.org/officeDocument/2006/relationships/font" Target="fonts/InriaSans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InriaSans-regular.fntdata"/><Relationship Id="rId10" Type="http://schemas.openxmlformats.org/officeDocument/2006/relationships/slide" Target="slides/slide6.xml"/><Relationship Id="rId13" Type="http://schemas.openxmlformats.org/officeDocument/2006/relationships/font" Target="fonts/InriaSans-italic.fntdata"/><Relationship Id="rId12" Type="http://schemas.openxmlformats.org/officeDocument/2006/relationships/font" Target="fonts/InriaSans-bold.fntdata"/><Relationship Id="rId15" Type="http://schemas.openxmlformats.org/officeDocument/2006/relationships/font" Target="fonts/SairaSemiCondensedMedium-regular.fntdata"/><Relationship Id="rId14" Type="http://schemas.openxmlformats.org/officeDocument/2006/relationships/font" Target="fonts/InriaSans-boldItalic.fntdata"/><Relationship Id="rId17" Type="http://schemas.openxmlformats.org/officeDocument/2006/relationships/font" Target="fonts/TitilliumWeb-regular.fntdata"/><Relationship Id="rId16" Type="http://schemas.openxmlformats.org/officeDocument/2006/relationships/font" Target="fonts/SairaSemiCondensedMedium-bold.fntdata"/><Relationship Id="rId19" Type="http://schemas.openxmlformats.org/officeDocument/2006/relationships/font" Target="fonts/TitilliumWeb-italic.fntdata"/><Relationship Id="rId18" Type="http://schemas.openxmlformats.org/officeDocument/2006/relationships/font" Target="fonts/TitilliumWe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1cc46a020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1cc46a02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f8866f8e6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f8866f8e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f8866f8e6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2f8866f8e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f8866f8e6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f8866f8e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796725" y="1991838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NETWORK PENTESTING – FTP</a:t>
            </a:r>
            <a:endParaRPr sz="450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03 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15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agenda</a:t>
            </a:r>
            <a:endParaRPr sz="29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7" name="Google Shape;217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724625" y="1758300"/>
            <a:ext cx="66813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-35560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BASIC CONNECTION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HELP AND FEAT COMMANDS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ANONYMOUS LOGIN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BRUTE FORCING VIA FTP SCRIPTS NMAP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5560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Inria Sans"/>
              <a:buChar char="❏"/>
            </a:pPr>
            <a:r>
              <a:rPr b="1" lang="en" sz="20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FTP COMMANDS YOU HAVE TO KNOW</a:t>
            </a:r>
            <a:endParaRPr b="1" sz="20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idx="4294967295" type="title"/>
          </p:nvPr>
        </p:nvSpPr>
        <p:spPr>
          <a:xfrm>
            <a:off x="587200" y="394375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Bungee"/>
                <a:ea typeface="Bungee"/>
                <a:cs typeface="Bungee"/>
                <a:sym typeface="Bungee"/>
              </a:rPr>
              <a:t>🎯</a:t>
            </a:r>
            <a:r>
              <a:rPr lang="en" sz="2900">
                <a:latin typeface="Bungee"/>
                <a:ea typeface="Bungee"/>
                <a:cs typeface="Bungee"/>
                <a:sym typeface="Bungee"/>
              </a:rPr>
              <a:t>BASIC CONNECTION</a:t>
            </a:r>
            <a:endParaRPr sz="29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24" name="Google Shape;224;p1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1" y="1051690"/>
            <a:ext cx="4000500" cy="18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400" y="3212025"/>
            <a:ext cx="7472849" cy="17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/>
          <p:nvPr>
            <p:ph idx="4294967295" type="title"/>
          </p:nvPr>
        </p:nvSpPr>
        <p:spPr>
          <a:xfrm>
            <a:off x="587200" y="394375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Bungee"/>
                <a:ea typeface="Bungee"/>
                <a:cs typeface="Bungee"/>
                <a:sym typeface="Bungee"/>
              </a:rPr>
              <a:t>🎯Ftp  help </a:t>
            </a:r>
            <a:endParaRPr sz="29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2" name="Google Shape;232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3" name="Google Shape;23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500" y="1087850"/>
            <a:ext cx="6375000" cy="37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/>
          <p:nvPr>
            <p:ph idx="4294967295" type="title"/>
          </p:nvPr>
        </p:nvSpPr>
        <p:spPr>
          <a:xfrm>
            <a:off x="587200" y="394375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latin typeface="Bungee"/>
                <a:ea typeface="Bungee"/>
                <a:cs typeface="Bungee"/>
                <a:sym typeface="Bungee"/>
              </a:rPr>
              <a:t>🎯</a:t>
            </a:r>
            <a:r>
              <a:rPr lang="en" sz="2900">
                <a:latin typeface="Bungee"/>
                <a:ea typeface="Bungee"/>
                <a:cs typeface="Bungee"/>
                <a:sym typeface="Bungee"/>
              </a:rPr>
              <a:t>ANONYMOUS LOGIN</a:t>
            </a:r>
            <a:endParaRPr sz="29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9" name="Google Shape;239;p1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451" y="1163190"/>
            <a:ext cx="4000500" cy="18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0450" y="3133475"/>
            <a:ext cx="7872150" cy="19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7" name="Google Shape;247;p17"/>
          <p:cNvGrpSpPr/>
          <p:nvPr/>
        </p:nvGrpSpPr>
        <p:grpSpPr>
          <a:xfrm>
            <a:off x="340934" y="2166756"/>
            <a:ext cx="8462134" cy="2066076"/>
            <a:chOff x="52481" y="649377"/>
            <a:chExt cx="10688561" cy="2609670"/>
          </a:xfrm>
        </p:grpSpPr>
        <p:sp>
          <p:nvSpPr>
            <p:cNvPr id="248" name="Google Shape;248;p17"/>
            <p:cNvSpPr/>
            <p:nvPr/>
          </p:nvSpPr>
          <p:spPr>
            <a:xfrm>
              <a:off x="513088" y="649377"/>
              <a:ext cx="1440900" cy="1440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820160" y="956448"/>
              <a:ext cx="826800" cy="8268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52481" y="2539047"/>
              <a:ext cx="2362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 txBox="1"/>
            <p:nvPr/>
          </p:nvSpPr>
          <p:spPr>
            <a:xfrm>
              <a:off x="52481" y="2539047"/>
              <a:ext cx="2362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Impact"/>
                <a:buNone/>
              </a:pPr>
              <a:r>
                <a:rPr b="1" lang="en" sz="1600">
                  <a:solidFill>
                    <a:srgbClr val="FF9900"/>
                  </a:solidFill>
                  <a:latin typeface="Inria Sans"/>
                  <a:ea typeface="Inria Sans"/>
                  <a:cs typeface="Inria Sans"/>
                  <a:sym typeface="Inria Sans"/>
                </a:rPr>
                <a:t>CD </a:t>
              </a:r>
              <a:r>
                <a:rPr b="1" lang="en" sz="1700">
                  <a:solidFill>
                    <a:schemeClr val="accent6"/>
                  </a:solidFill>
                  <a:latin typeface="Inria Sans"/>
                  <a:ea typeface="Inria Sans"/>
                  <a:cs typeface="Inria Sans"/>
                  <a:sym typeface="Inria Sans"/>
                </a:rPr>
                <a:t>– </a:t>
              </a:r>
              <a:r>
                <a:rPr b="1" lang="en" sz="1600">
                  <a:solidFill>
                    <a:schemeClr val="accent6"/>
                  </a:solidFill>
                  <a:latin typeface="Inria Sans"/>
                  <a:ea typeface="Inria Sans"/>
                  <a:cs typeface="Inria Sans"/>
                  <a:sym typeface="Inria Sans"/>
                </a:rPr>
                <a:t>CHANGE WORKING DIRECTORY</a:t>
              </a:r>
              <a:endParaRPr b="0" i="0" sz="19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3288542" y="649377"/>
              <a:ext cx="1440900" cy="1440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3595614" y="956448"/>
              <a:ext cx="826800" cy="8268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2827935" y="2539047"/>
              <a:ext cx="2362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7"/>
            <p:cNvSpPr txBox="1"/>
            <p:nvPr/>
          </p:nvSpPr>
          <p:spPr>
            <a:xfrm>
              <a:off x="2827935" y="2539047"/>
              <a:ext cx="2362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Impact"/>
                <a:buNone/>
              </a:pPr>
              <a:r>
                <a:rPr b="1" lang="en" sz="1600">
                  <a:solidFill>
                    <a:srgbClr val="FF9900"/>
                  </a:solidFill>
                  <a:latin typeface="Inria Sans"/>
                  <a:ea typeface="Inria Sans"/>
                  <a:cs typeface="Inria Sans"/>
                  <a:sym typeface="Inria Sans"/>
                </a:rPr>
                <a:t>DIR</a:t>
              </a:r>
              <a:r>
                <a:rPr b="1" lang="en" sz="1600">
                  <a:solidFill>
                    <a:schemeClr val="accent6"/>
                  </a:solidFill>
                  <a:latin typeface="Inria Sans"/>
                  <a:ea typeface="Inria Sans"/>
                  <a:cs typeface="Inria Sans"/>
                  <a:sym typeface="Inria Sans"/>
                </a:rPr>
                <a:t> – SHOW THE FILES IN CURRENT DIRECTORY</a:t>
              </a:r>
              <a:endParaRPr b="0" i="0" sz="20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063996" y="649377"/>
              <a:ext cx="1440900" cy="1440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6371067" y="956448"/>
              <a:ext cx="826800" cy="8268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5603389" y="2539047"/>
              <a:ext cx="2362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 txBox="1"/>
            <p:nvPr/>
          </p:nvSpPr>
          <p:spPr>
            <a:xfrm>
              <a:off x="5603389" y="2276511"/>
              <a:ext cx="2362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Impact"/>
                <a:buNone/>
              </a:pPr>
              <a:r>
                <a:rPr b="1" lang="en" sz="1600">
                  <a:solidFill>
                    <a:srgbClr val="FF9900"/>
                  </a:solidFill>
                  <a:latin typeface="Inria Sans"/>
                  <a:ea typeface="Inria Sans"/>
                  <a:cs typeface="Inria Sans"/>
                  <a:sym typeface="Inria Sans"/>
                </a:rPr>
                <a:t>GET</a:t>
              </a:r>
              <a:r>
                <a:rPr b="0" i="0" lang="en" sz="2000" u="none" cap="none" strike="noStrike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rPr>
                <a:t> </a:t>
              </a:r>
              <a:r>
                <a:rPr b="1" lang="en" sz="1600">
                  <a:solidFill>
                    <a:schemeClr val="accent6"/>
                  </a:solidFill>
                  <a:latin typeface="Inria Sans"/>
                  <a:ea typeface="Inria Sans"/>
                  <a:cs typeface="Inria Sans"/>
                  <a:sym typeface="Inria Sans"/>
                </a:rPr>
                <a:t>– DOWNLOADS A FILE</a:t>
              </a:r>
              <a:endParaRPr b="1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8839450" y="649377"/>
              <a:ext cx="1440900" cy="144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9146521" y="956448"/>
              <a:ext cx="826800" cy="8268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8378842" y="2539047"/>
              <a:ext cx="2362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 txBox="1"/>
            <p:nvPr/>
          </p:nvSpPr>
          <p:spPr>
            <a:xfrm>
              <a:off x="8308961" y="1994049"/>
              <a:ext cx="23622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Impact"/>
                <a:buNone/>
              </a:pPr>
              <a:r>
                <a:rPr b="1" lang="en" sz="1600">
                  <a:solidFill>
                    <a:srgbClr val="FF9900"/>
                  </a:solidFill>
                  <a:latin typeface="Inria Sans"/>
                  <a:ea typeface="Inria Sans"/>
                  <a:cs typeface="Inria Sans"/>
                  <a:sym typeface="Inria Sans"/>
                </a:rPr>
                <a:t>PUT</a:t>
              </a:r>
              <a:r>
                <a:rPr b="0" i="0" lang="en" sz="2000" u="none" cap="none" strike="noStrike">
                  <a:solidFill>
                    <a:srgbClr val="000000"/>
                  </a:solidFill>
                  <a:latin typeface="Impact"/>
                  <a:ea typeface="Impact"/>
                  <a:cs typeface="Impact"/>
                  <a:sym typeface="Impact"/>
                </a:rPr>
                <a:t> </a:t>
              </a:r>
              <a:r>
                <a:rPr b="1" lang="en" sz="1600">
                  <a:solidFill>
                    <a:schemeClr val="accent6"/>
                  </a:solidFill>
                  <a:latin typeface="Inria Sans"/>
                  <a:ea typeface="Inria Sans"/>
                  <a:cs typeface="Inria Sans"/>
                  <a:sym typeface="Inria Sans"/>
                </a:rPr>
                <a:t>– UPLOAD A FILE</a:t>
              </a:r>
              <a:endParaRPr b="0" i="0" sz="20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sp>
        <p:nvSpPr>
          <p:cNvPr id="264" name="Google Shape;264;p17"/>
          <p:cNvSpPr txBox="1"/>
          <p:nvPr/>
        </p:nvSpPr>
        <p:spPr>
          <a:xfrm>
            <a:off x="151500" y="553050"/>
            <a:ext cx="100227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📌</a:t>
            </a:r>
            <a:r>
              <a:rPr lang="en" sz="4800">
                <a:solidFill>
                  <a:schemeClr val="accent6"/>
                </a:solidFill>
                <a:latin typeface="Bungee"/>
                <a:ea typeface="Bungee"/>
                <a:cs typeface="Bungee"/>
                <a:sym typeface="Bungee"/>
              </a:rPr>
              <a:t>IMPORTANT COMMANDS</a:t>
            </a:r>
            <a:endParaRPr sz="800">
              <a:solidFill>
                <a:schemeClr val="accent6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