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Inria Sans"/>
      <p:regular r:id="rId14"/>
      <p:bold r:id="rId15"/>
      <p:italic r:id="rId16"/>
      <p:boldItalic r:id="rId17"/>
    </p:embeddedFont>
    <p:embeddedFont>
      <p:font typeface="Saira SemiCondensed Medium"/>
      <p:regular r:id="rId18"/>
      <p:bold r:id="rId19"/>
    </p:embeddedFont>
    <p:embeddedFont>
      <p:font typeface="Fira Code Medium"/>
      <p:regular r:id="rId20"/>
      <p:bold r:id="rId21"/>
    </p:embeddedFont>
    <p:embeddedFont>
      <p:font typeface="Titillium Web"/>
      <p:regular r:id="rId22"/>
      <p:bold r:id="rId23"/>
      <p:italic r:id="rId24"/>
      <p:boldItalic r:id="rId25"/>
    </p:embeddedFont>
    <p:embeddedFont>
      <p:font typeface="Saira SemiCondensed SemiBold"/>
      <p:regular r:id="rId26"/>
      <p:bold r:id="rId27"/>
    </p:embeddedFont>
    <p:embeddedFont>
      <p:font typeface="Bungee"/>
      <p:regular r:id="rId28"/>
    </p:embeddedFont>
    <p:embeddedFont>
      <p:font typeface="Inria Sans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CodeMedium-regular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FiraCodeMedium-bold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airaSemiCondensedSemiBold-regular.fntdata"/><Relationship Id="rId25" Type="http://schemas.openxmlformats.org/officeDocument/2006/relationships/font" Target="fonts/TitilliumWeb-boldItalic.fntdata"/><Relationship Id="rId28" Type="http://schemas.openxmlformats.org/officeDocument/2006/relationships/font" Target="fonts/Bungee-regular.fntdata"/><Relationship Id="rId27" Type="http://schemas.openxmlformats.org/officeDocument/2006/relationships/font" Target="fonts/SairaSemiCondensed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nriaSans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riaSansLight-italic.fntdata"/><Relationship Id="rId30" Type="http://schemas.openxmlformats.org/officeDocument/2006/relationships/font" Target="fonts/InriaSansLigh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InriaSans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InriaSans-bold.fntdata"/><Relationship Id="rId14" Type="http://schemas.openxmlformats.org/officeDocument/2006/relationships/font" Target="fonts/InriaSans-regular.fntdata"/><Relationship Id="rId17" Type="http://schemas.openxmlformats.org/officeDocument/2006/relationships/font" Target="fonts/InriaSans-boldItalic.fntdata"/><Relationship Id="rId16" Type="http://schemas.openxmlformats.org/officeDocument/2006/relationships/font" Target="fonts/InriaSans-italic.fntdata"/><Relationship Id="rId19" Type="http://schemas.openxmlformats.org/officeDocument/2006/relationships/font" Target="fonts/SairaSemiCondensedMedium-bold.fntdata"/><Relationship Id="rId18" Type="http://schemas.openxmlformats.org/officeDocument/2006/relationships/font" Target="fonts/SairaSemiCondense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07d9c78e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07d9c7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1c0601e9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1c0601e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1c0601e97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31c0601e9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1c0601e97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31c0601e9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1c0601e97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31c0601e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1c0601e97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31c0601e9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1c0601e97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1c0601e9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owasp.org/www-project-web-security-testing-guide/latest/4-Web_Application_Security_Testing/07-Input_Validation_Testing/09-Testing_for_XPath_Injectio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ackxpert.com/labs/XPATH_INJEC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XPATH INJECTION</a:t>
            </a:r>
            <a:endParaRPr sz="59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39281" y="2836275"/>
            <a:ext cx="65883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WHAT IN HEAVEN’S NAME IS XPATH?</a:t>
            </a:r>
            <a:endParaRPr sz="260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88825" y="1365700"/>
            <a:ext cx="7837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WHAT IS XPATH ?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WHY IT CAN BE DANGEROUS ?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TO TEST FOR IT  ?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LABS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XPATH?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5" name="Google Shape;225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688825" y="1365700"/>
            <a:ext cx="783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XML STRUCTURED DOCUMENT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WANT TO QUERY A NODE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CAN WORK WITH XML LIBRARIES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CAN ALSO USE “XPATH”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FOR EXAMPLE, THE CHROME DEVELOPER TOOLS ALLOW XPATH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XPATH?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676" y="1469415"/>
            <a:ext cx="3469500" cy="3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7350" y="1495765"/>
            <a:ext cx="29845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XPATH?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1" name="Google Shape;241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16"/>
          <p:cNvSpPr txBox="1"/>
          <p:nvPr/>
        </p:nvSpPr>
        <p:spPr>
          <a:xfrm>
            <a:off x="688825" y="1365700"/>
            <a:ext cx="7837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CAN BE USEFUL FOR TEST AUTOMATION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IF IT IS USED TO QUERY AN XML FILE, THERE IS NO ACL ON XML FILES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CAN QUERY ANY NODE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USER INPUT IS DANGEROUS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WHY IT CAN BE DANGEROUS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8" name="Google Shape;248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17"/>
          <p:cNvSpPr txBox="1"/>
          <p:nvPr/>
        </p:nvSpPr>
        <p:spPr>
          <a:xfrm>
            <a:off x="688825" y="1365700"/>
            <a:ext cx="783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USER CAN QUERY ANY NODE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EVEN THE ONES THEY SHOULD NOT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IF USER INPUT IS ALLOWED, THIS CAN BE DANGEROUS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HOW TO TEST FOR IT	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5" name="Google Shape;255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688825" y="1365700"/>
            <a:ext cx="78378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rgbClr val="FF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https://owasp.org/www-project-web-security-testing-guide/latest/4-web_application_security_testing/07-input_validation_testing/09-testing_for_xpath_injection</a:t>
            </a:r>
            <a:endParaRPr b="1" sz="16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ANALYSE XPATH INTERACTION WITH XML FILE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IMAGINE XML STRUCTURE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CRAFT ATTACK STRING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HOW TO TEST FOR IT	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2" name="Google Shape;262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19"/>
          <p:cNvSpPr txBox="1"/>
          <p:nvPr/>
        </p:nvSpPr>
        <p:spPr>
          <a:xfrm>
            <a:off x="688825" y="1365700"/>
            <a:ext cx="84552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STRING(//USER[USERNAME/TEXT()='GANDALF' AND  PASSWORD/TEXT()='!C3']/ACCOUNT/TEXT())</a:t>
            </a:r>
            <a:endParaRPr sz="2000"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           </a:t>
            </a: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USERNAME: ' OR '1' = ‘1 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PASSWORD: ' OR '1' = ‘1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STRING(//USER[USERNAME/TEXT()='' OR '1' = '1' AND PASSWORD/TEXT()='' OR '1' = '1']/ACCOUNT/TEXT())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LABS 🥼</a:t>
            </a:r>
            <a:r>
              <a:rPr lang="en" sz="2600">
                <a:latin typeface="Bungee"/>
                <a:ea typeface="Bungee"/>
                <a:cs typeface="Bungee"/>
                <a:sym typeface="Bungee"/>
              </a:rPr>
              <a:t>	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9" name="Google Shape;269;p2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688825" y="1365700"/>
            <a:ext cx="845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600">
                <a:solidFill>
                  <a:srgbClr val="FF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HTTPS://HACKXPERT.COM/LABS/XPATH_INJECTION/</a:t>
            </a:r>
            <a:endParaRPr b="1" sz="16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