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278" r:id="rId4"/>
    <p:sldId id="279" r:id="rId5"/>
    <p:sldId id="280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</p:sldIdLst>
  <p:sldSz cx="9144000" cy="5143500" type="screen16x9"/>
  <p:notesSz cx="6858000" cy="9144000"/>
  <p:embeddedFontLst>
    <p:embeddedFont>
      <p:font typeface="Bungee" pitchFamily="2" charset="77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nria Sans" pitchFamily="2" charset="77"/>
      <p:regular r:id="rId25"/>
      <p:bold r:id="rId26"/>
      <p:italic r:id="rId27"/>
      <p:boldItalic r:id="rId28"/>
    </p:embeddedFont>
    <p:embeddedFont>
      <p:font typeface="Inria Sans Light" pitchFamily="2" charset="77"/>
      <p:regular r:id="rId29"/>
      <p:bold r:id="rId30"/>
      <p:italic r:id="rId31"/>
      <p:boldItalic r:id="rId32"/>
    </p:embeddedFont>
    <p:embeddedFont>
      <p:font typeface="Saira SemiCondensed Medium" pitchFamily="2" charset="77"/>
      <p:regular r:id="rId33"/>
      <p:bold r:id="rId34"/>
      <p:boldItalic r:id="rId35"/>
    </p:embeddedFont>
    <p:embeddedFont>
      <p:font typeface="Saira SemiCondensed SemiBold" pitchFamily="2" charset="77"/>
      <p:regular r:id="rId36"/>
      <p:bold r:id="rId37"/>
      <p:boldItalic r:id="rId38"/>
    </p:embeddedFont>
    <p:embeddedFont>
      <p:font typeface="Titillium Web" pitchFamily="2" charset="77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7"/>
    <p:restoredTop sz="94643"/>
  </p:normalViewPr>
  <p:slideViewPr>
    <p:cSldViewPr snapToGrid="0" snapToObjects="1">
      <p:cViewPr varScale="1">
        <p:scale>
          <a:sx n="129" d="100"/>
          <a:sy n="129" d="100"/>
        </p:scale>
        <p:origin x="2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14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088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165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51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826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671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786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44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28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82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317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31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75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577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ccb3c54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ccb3c54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88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avLst/>
              <a:gdLst/>
              <a:ahLst/>
              <a:cxnLst/>
              <a:rect l="l" t="t" r="r" b="b"/>
              <a:pathLst>
                <a:path w="12799" h="17087" extrusionOk="0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avLst/>
              <a:gdLst/>
              <a:ahLst/>
              <a:cxnLst/>
              <a:rect l="l" t="t" r="r" b="b"/>
              <a:pathLst>
                <a:path w="7520" h="5802" extrusionOk="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avLst/>
              <a:gdLst/>
              <a:ahLst/>
              <a:cxnLst/>
              <a:rect l="l" t="t" r="r" b="b"/>
              <a:pathLst>
                <a:path w="32375" h="48482" extrusionOk="0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avLst/>
              <a:gdLst/>
              <a:ahLst/>
              <a:cxnLst/>
              <a:rect l="l" t="t" r="r" b="b"/>
              <a:pathLst>
                <a:path w="5188" h="3902" extrusionOk="0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avLst/>
              <a:gdLst/>
              <a:ahLst/>
              <a:cxnLst/>
              <a:rect l="l" t="t" r="r" b="b"/>
              <a:pathLst>
                <a:path w="5223" h="3902" extrusionOk="0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avLst/>
              <a:gdLst/>
              <a:ahLst/>
              <a:cxnLst/>
              <a:rect l="l" t="t" r="r" b="b"/>
              <a:pathLst>
                <a:path w="9875" h="5780" extrusionOk="0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avLst/>
              <a:gdLst/>
              <a:ahLst/>
              <a:cxnLst/>
              <a:rect l="l" t="t" r="r" b="b"/>
              <a:pathLst>
                <a:path w="17007" h="5825" extrusionOk="0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avLst/>
              <a:gdLst/>
              <a:ahLst/>
              <a:cxnLst/>
              <a:rect l="l" t="t" r="r" b="b"/>
              <a:pathLst>
                <a:path w="8055" h="12354" extrusionOk="0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avLst/>
              <a:gdLst/>
              <a:ahLst/>
              <a:cxnLst/>
              <a:rect l="l" t="t" r="r" b="b"/>
              <a:pathLst>
                <a:path w="3289" h="5916" extrusionOk="0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avLst/>
              <a:gdLst/>
              <a:ahLst/>
              <a:cxnLst/>
              <a:rect l="l" t="t" r="r" b="b"/>
              <a:pathLst>
                <a:path w="63579" h="49142" extrusionOk="0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avLst/>
              <a:gdLst/>
              <a:ahLst/>
              <a:cxnLst/>
              <a:rect l="l" t="t" r="r" b="b"/>
              <a:pathLst>
                <a:path w="21455" h="9169" extrusionOk="0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avLst/>
              <a:gdLst/>
              <a:ahLst/>
              <a:cxnLst/>
              <a:rect l="l" t="t" r="r" b="b"/>
              <a:pathLst>
                <a:path w="30862" h="25413" extrusionOk="0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avLst/>
              <a:gdLst/>
              <a:ahLst/>
              <a:cxnLst/>
              <a:rect l="l" t="t" r="r" b="b"/>
              <a:pathLst>
                <a:path w="12321" h="13264" extrusionOk="0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avLst/>
              <a:gdLst/>
              <a:ahLst/>
              <a:cxnLst/>
              <a:rect l="l" t="t" r="r" b="b"/>
              <a:pathLst>
                <a:path w="17064" h="13207" extrusionOk="0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avLst/>
              <a:gdLst/>
              <a:ahLst/>
              <a:cxnLst/>
              <a:rect l="l" t="t" r="r" b="b"/>
              <a:pathLst>
                <a:path w="8589" h="9089" extrusionOk="0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avLst/>
              <a:gdLst/>
              <a:ahLst/>
              <a:cxnLst/>
              <a:rect l="l" t="t" r="r" b="b"/>
              <a:pathLst>
                <a:path w="21433" h="29509" extrusionOk="0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avLst/>
              <a:gdLst/>
              <a:ahLst/>
              <a:cxnLst/>
              <a:rect l="l" t="t" r="r" b="b"/>
              <a:pathLst>
                <a:path w="5188" h="5848" extrusionOk="0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avLst/>
            <a:gdLst/>
            <a:ahLst/>
            <a:cxnLst/>
            <a:rect l="l" t="t" r="r" b="b"/>
            <a:pathLst>
              <a:path w="785" h="683" extrusionOk="0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avLst/>
            <a:gdLst/>
            <a:ahLst/>
            <a:cxnLst/>
            <a:rect l="l" t="t" r="r" b="b"/>
            <a:pathLst>
              <a:path w="1116" h="888" extrusionOk="0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avLst/>
            <a:gdLst/>
            <a:ahLst/>
            <a:cxnLst/>
            <a:rect l="l" t="t" r="r" b="b"/>
            <a:pathLst>
              <a:path w="9522" h="9112" extrusionOk="0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avLst/>
            <a:gdLst/>
            <a:ahLst/>
            <a:cxnLst/>
            <a:rect l="l" t="t" r="r" b="b"/>
            <a:pathLst>
              <a:path w="12" h="160" extrusionOk="0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avLst/>
            <a:gdLst/>
            <a:ahLst/>
            <a:cxnLst/>
            <a:rect l="l" t="t" r="r" b="b"/>
            <a:pathLst>
              <a:path w="6132" h="9989" extrusionOk="0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avLst/>
            <a:gdLst/>
            <a:ahLst/>
            <a:cxnLst/>
            <a:rect l="l" t="t" r="r" b="b"/>
            <a:pathLst>
              <a:path w="47891" h="49142" extrusionOk="0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avLst/>
            <a:gdLst/>
            <a:ahLst/>
            <a:cxnLst/>
            <a:rect l="l" t="t" r="r" b="b"/>
            <a:pathLst>
              <a:path w="5200" h="5814" extrusionOk="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avLst/>
            <a:gdLst/>
            <a:ahLst/>
            <a:cxnLst/>
            <a:rect l="l" t="t" r="r" b="b"/>
            <a:pathLst>
              <a:path w="27189" h="31943" extrusionOk="0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marL="914400" lvl="1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marL="1371600" lvl="2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marL="1828800" lvl="3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algn="ctr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2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2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body" idx="3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avLst/>
              <a:gdLst/>
              <a:ahLst/>
              <a:cxnLst/>
              <a:rect l="l" t="t" r="r" b="b"/>
              <a:pathLst>
                <a:path w="11649" h="17769" extrusionOk="0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avLst/>
              <a:gdLst/>
              <a:ahLst/>
              <a:cxnLst/>
              <a:rect l="l" t="t" r="r" b="b"/>
              <a:pathLst>
                <a:path w="21671" h="16711" extrusionOk="0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avLst/>
              <a:gdLst/>
              <a:ahLst/>
              <a:cxnLst/>
              <a:rect l="l" t="t" r="r" b="b"/>
              <a:pathLst>
                <a:path w="195" h="24" extrusionOk="0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avLst/>
              <a:gdLst/>
              <a:ahLst/>
              <a:cxnLst/>
              <a:rect l="l" t="t" r="r" b="b"/>
              <a:pathLst>
                <a:path w="9750" h="5882" extrusionOk="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avLst/>
              <a:gdLst/>
              <a:ahLst/>
              <a:cxnLst/>
              <a:rect l="l" t="t" r="r" b="b"/>
              <a:pathLst>
                <a:path w="5165" h="5518" extrusionOk="0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avLst/>
              <a:gdLst/>
              <a:ahLst/>
              <a:cxnLst/>
              <a:rect l="l" t="t" r="r" b="b"/>
              <a:pathLst>
                <a:path w="7554" h="6712" extrusionOk="0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avLst/>
              <a:gdLst/>
              <a:ahLst/>
              <a:cxnLst/>
              <a:rect l="l" t="t" r="r" b="b"/>
              <a:pathLst>
                <a:path w="5189" h="2594" extrusionOk="0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avLst/>
              <a:gdLst/>
              <a:ahLst/>
              <a:cxnLst/>
              <a:rect l="l" t="t" r="r" b="b"/>
              <a:pathLst>
                <a:path w="10307" h="10762" extrusionOk="0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avLst/>
              <a:gdLst/>
              <a:ahLst/>
              <a:cxnLst/>
              <a:rect l="l" t="t" r="r" b="b"/>
              <a:pathLst>
                <a:path w="10284" h="14050" extrusionOk="0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avLst/>
              <a:gdLst/>
              <a:ahLst/>
              <a:cxnLst/>
              <a:rect l="l" t="t" r="r" b="b"/>
              <a:pathLst>
                <a:path w="11115" h="22251" extrusionOk="0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avLst/>
              <a:gdLst/>
              <a:ahLst/>
              <a:cxnLst/>
              <a:rect l="l" t="t" r="r" b="b"/>
              <a:pathLst>
                <a:path w="13515" h="18247" extrusionOk="0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avLst/>
              <a:gdLst/>
              <a:ahLst/>
              <a:cxnLst/>
              <a:rect l="l" t="t" r="r" b="b"/>
              <a:pathLst>
                <a:path w="5131" h="3163" extrusionOk="0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avLst/>
              <a:gdLst/>
              <a:ahLst/>
              <a:cxnLst/>
              <a:rect l="l" t="t" r="r" b="b"/>
              <a:pathLst>
                <a:path w="6451" h="7292" extrusionOk="0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mplete grid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avLst/>
            <a:gdLst/>
            <a:ahLst/>
            <a:cxnLst/>
            <a:rect l="l" t="t" r="r" b="b"/>
            <a:pathLst>
              <a:path w="87364" h="49142" extrusionOk="0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"/>
          <p:cNvSpPr txBox="1">
            <a:spLocks noGrp="1"/>
          </p:cNvSpPr>
          <p:nvPr>
            <p:ph type="ctrTitle"/>
          </p:nvPr>
        </p:nvSpPr>
        <p:spPr>
          <a:xfrm>
            <a:off x="1859775" y="1984825"/>
            <a:ext cx="7458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/>
              <a:t>The parts of a test plan</a:t>
            </a:r>
            <a:endParaRPr sz="4600" dirty="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05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60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Assumptions for testing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1483799"/>
            <a:ext cx="78378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Sometimes, we have to sign an NDA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Sometimes we have to have a VPN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Sometimes we have to have our </a:t>
            </a:r>
            <a:r>
              <a:rPr lang="en" sz="12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ip’s</a:t>
            </a: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whitelisted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Sometimes we need to have accounts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...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Note down all of these!</a:t>
            </a:r>
          </a:p>
        </p:txBody>
      </p:sp>
    </p:spTree>
    <p:extLst>
      <p:ext uri="{BB962C8B-B14F-4D97-AF65-F5344CB8AC3E}">
        <p14:creationId xmlns:p14="http://schemas.microsoft.com/office/powerpoint/2010/main" val="37798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Constraints for testing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1760798"/>
            <a:ext cx="78378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Note down when testing will end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Make sure to include emergency scenario’s 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For example, if t</a:t>
            </a:r>
            <a:r>
              <a:rPr lang="en-GB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he</a:t>
            </a: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environment for testing is down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Or if the accounts get blocked because of the attacks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Try to note down mitigations</a:t>
            </a:r>
          </a:p>
        </p:txBody>
      </p:sp>
    </p:spTree>
    <p:extLst>
      <p:ext uri="{BB962C8B-B14F-4D97-AF65-F5344CB8AC3E}">
        <p14:creationId xmlns:p14="http://schemas.microsoft.com/office/powerpoint/2010/main" val="30052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When testing is done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2037797"/>
            <a:ext cx="78378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Indicate either a timeframe or conditions for ending the test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For example if the system has been infiltrated, all tests end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IMPORTANT! Company does not get paid until everything is done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Usually includes report delivered and debriefing done </a:t>
            </a:r>
          </a:p>
        </p:txBody>
      </p:sp>
    </p:spTree>
    <p:extLst>
      <p:ext uri="{BB962C8B-B14F-4D97-AF65-F5344CB8AC3E}">
        <p14:creationId xmlns:p14="http://schemas.microsoft.com/office/powerpoint/2010/main" val="35578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When testing is done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2037797"/>
            <a:ext cx="78378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Indicate either a timeframe or conditions for ending the test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For example if the system has been infiltrated, all tests end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IMPORTANT! Company does not get paid until everything is done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Usually includes report delivered and debriefing done </a:t>
            </a:r>
          </a:p>
        </p:txBody>
      </p:sp>
    </p:spTree>
    <p:extLst>
      <p:ext uri="{BB962C8B-B14F-4D97-AF65-F5344CB8AC3E}">
        <p14:creationId xmlns:p14="http://schemas.microsoft.com/office/powerpoint/2010/main" val="333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Testing methodology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2037797"/>
            <a:ext cx="78378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Explain more about the tests you want to do and in what way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Explain your methodology but also your way of keeping track of the progress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Refer to checklists and guides such as OWASP WSTG and explain where you diverge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Sometimes you may need to combine server things such as API, network and web or even mobile</a:t>
            </a:r>
          </a:p>
        </p:txBody>
      </p:sp>
    </p:spTree>
    <p:extLst>
      <p:ext uri="{BB962C8B-B14F-4D97-AF65-F5344CB8AC3E}">
        <p14:creationId xmlns:p14="http://schemas.microsoft.com/office/powerpoint/2010/main" val="104501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Test deliverables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1760798"/>
            <a:ext cx="78378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Contract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NDA’s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Test plan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Test report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Debrief report</a:t>
            </a:r>
          </a:p>
        </p:txBody>
      </p:sp>
    </p:spTree>
    <p:extLst>
      <p:ext uri="{BB962C8B-B14F-4D97-AF65-F5344CB8AC3E}">
        <p14:creationId xmlns:p14="http://schemas.microsoft.com/office/powerpoint/2010/main" val="7199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Defect tracking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2314796"/>
            <a:ext cx="78378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-US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Sometimes bug trackers are used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-US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I.E. Jira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-US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Note down where and how you will track these bugs</a:t>
            </a:r>
          </a:p>
        </p:txBody>
      </p:sp>
    </p:spTree>
    <p:extLst>
      <p:ext uri="{BB962C8B-B14F-4D97-AF65-F5344CB8AC3E}">
        <p14:creationId xmlns:p14="http://schemas.microsoft.com/office/powerpoint/2010/main" val="1306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Test </a:t>
            </a:r>
            <a:r>
              <a:rPr lang="en" sz="2600" dirty="0" err="1">
                <a:latin typeface="Bungee"/>
                <a:ea typeface="Bungee"/>
                <a:cs typeface="Bungee"/>
                <a:sym typeface="Bungee"/>
              </a:rPr>
              <a:t>enviornment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2314796"/>
            <a:ext cx="78378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-US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Describe the test network/webapp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-US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Is it sandbox? Production? 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-US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How closely related is it production?</a:t>
            </a:r>
          </a:p>
        </p:txBody>
      </p:sp>
    </p:spTree>
    <p:extLst>
      <p:ext uri="{BB962C8B-B14F-4D97-AF65-F5344CB8AC3E}">
        <p14:creationId xmlns:p14="http://schemas.microsoft.com/office/powerpoint/2010/main" val="10484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What’s included?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653100" y="1280488"/>
            <a:ext cx="783780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Version headers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Introduction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Scope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Quality objective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The phases of a </a:t>
            </a:r>
            <a:r>
              <a:rPr lang="en" sz="12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pentest</a:t>
            </a:r>
            <a:endParaRPr lang="en" sz="1200" b="1" dirty="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Roles and responsibilities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Assumptions for test execution (entry criteria)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Constraints for testing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When testing is done (deliverables)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Definitions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Test 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What’s included?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1279119"/>
            <a:ext cx="78378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Test deliverables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How and where to track defects (optional)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Test environment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endParaRPr lang="en" sz="1200" b="1" dirty="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  <p:extLst>
      <p:ext uri="{BB962C8B-B14F-4D97-AF65-F5344CB8AC3E}">
        <p14:creationId xmlns:p14="http://schemas.microsoft.com/office/powerpoint/2010/main" val="38415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Version headers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10688" y="1556118"/>
            <a:ext cx="78378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Just a small table to keep track of the versions and changes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Include version number, author, reviewer, changes and reviewer comments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Make sure to have every version reviewed</a:t>
            </a:r>
          </a:p>
        </p:txBody>
      </p:sp>
    </p:spTree>
    <p:extLst>
      <p:ext uri="{BB962C8B-B14F-4D97-AF65-F5344CB8AC3E}">
        <p14:creationId xmlns:p14="http://schemas.microsoft.com/office/powerpoint/2010/main" val="4262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Introduction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1206800"/>
            <a:ext cx="78378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Talk about the project, the company and the reason of the test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Don’t make this too complicated, the rest will follow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Ex:</a:t>
            </a:r>
          </a:p>
          <a:p>
            <a:pPr marL="1524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The XSS Rat has a network that is protected by several security mechanisms. This test will attempt to verify these and test any existing issue using the OWASP WSTG and OWASP top 10.</a:t>
            </a:r>
          </a:p>
        </p:txBody>
      </p:sp>
    </p:spTree>
    <p:extLst>
      <p:ext uri="{BB962C8B-B14F-4D97-AF65-F5344CB8AC3E}">
        <p14:creationId xmlns:p14="http://schemas.microsoft.com/office/powerpoint/2010/main" val="39939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Scope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1206800"/>
            <a:ext cx="78378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Include in scope, all domains, </a:t>
            </a:r>
            <a:r>
              <a:rPr lang="en" sz="12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ips</a:t>
            </a: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and if needed, ports (sometimes you might be limited to certain ports)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Scopes can also contain 1 feature alone instead of complete apps/networks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Define scope well and check with customer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Include out of scope, for example third party systems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Ex. </a:t>
            </a:r>
          </a:p>
          <a:p>
            <a:pPr marL="1524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 have an API in scope that lives on 127.0.0.1:3908 </a:t>
            </a:r>
          </a:p>
          <a:p>
            <a:pPr marL="152400" lvl="0" algn="just">
              <a:lnSpc>
                <a:spcPct val="150000"/>
              </a:lnSpc>
              <a:buClr>
                <a:schemeClr val="accent6"/>
              </a:buClr>
              <a:buSzPts val="1200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 have a website in scope on 127.0.0.1:80 and 127.0.0.1:443 (for websites, </a:t>
            </a:r>
            <a:r>
              <a:rPr lang="en" sz="12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alw</a:t>
            </a:r>
            <a:r>
              <a:rPr lang="en-GB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ay</a:t>
            </a: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 check port 80 as well if allowed)</a:t>
            </a:r>
          </a:p>
        </p:txBody>
      </p:sp>
    </p:spTree>
    <p:extLst>
      <p:ext uri="{BB962C8B-B14F-4D97-AF65-F5344CB8AC3E}">
        <p14:creationId xmlns:p14="http://schemas.microsoft.com/office/powerpoint/2010/main" val="14114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Quality objectives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1760798"/>
            <a:ext cx="78378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 need to be clear about what we are testing for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Can be compliance for standards for example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Do we want to focus on high </a:t>
            </a:r>
            <a:r>
              <a:rPr lang="en-GB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</a:t>
            </a:r>
            <a:r>
              <a:rPr lang="en" sz="12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mpact</a:t>
            </a: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issues or approaching like a real hacker with every defense enabled?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Ex.</a:t>
            </a:r>
          </a:p>
          <a:p>
            <a:pPr marL="1524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With this </a:t>
            </a:r>
            <a:r>
              <a:rPr lang="en" sz="12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vulernarbility</a:t>
            </a: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scan we want to verify OWASP top 10 and SANS CWE top 25 compliance</a:t>
            </a:r>
          </a:p>
        </p:txBody>
      </p:sp>
    </p:spTree>
    <p:extLst>
      <p:ext uri="{BB962C8B-B14F-4D97-AF65-F5344CB8AC3E}">
        <p14:creationId xmlns:p14="http://schemas.microsoft.com/office/powerpoint/2010/main" val="24640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Phases of a </a:t>
            </a:r>
            <a:r>
              <a:rPr lang="en" sz="2600" dirty="0" err="1">
                <a:latin typeface="Bungee"/>
                <a:ea typeface="Bungee"/>
                <a:cs typeface="Bungee"/>
                <a:sym typeface="Bungee"/>
              </a:rPr>
              <a:t>pentest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1483799"/>
            <a:ext cx="78378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Enumeration 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Exploration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Exploitation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Reporting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First you try to verify scope, then you look for potential issue, next you try to exploit them and report on them. This is usually the same-</a:t>
            </a:r>
            <a:r>
              <a:rPr lang="en" sz="1200" b="1" dirty="0" err="1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ish</a:t>
            </a: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for every test.</a:t>
            </a:r>
          </a:p>
        </p:txBody>
      </p:sp>
    </p:spTree>
    <p:extLst>
      <p:ext uri="{BB962C8B-B14F-4D97-AF65-F5344CB8AC3E}">
        <p14:creationId xmlns:p14="http://schemas.microsoft.com/office/powerpoint/2010/main" val="7136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Bungee"/>
                <a:ea typeface="Bungee"/>
                <a:cs typeface="Bungee"/>
                <a:sym typeface="Bungee"/>
              </a:rPr>
              <a:t>Roles and responsibilities</a:t>
            </a:r>
            <a:endParaRPr sz="2600" dirty="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802375" y="2037797"/>
            <a:ext cx="78378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Very important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Contains contact info of key employees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Both on client and attackers side</a:t>
            </a:r>
          </a:p>
          <a:p>
            <a:pPr marL="457200" marR="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Inria Sans"/>
              <a:buChar char="❏"/>
            </a:pPr>
            <a:r>
              <a:rPr lang="en" sz="1200" b="1" dirty="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Must contain emergency contact if production testing is involved</a:t>
            </a:r>
          </a:p>
        </p:txBody>
      </p:sp>
    </p:spTree>
    <p:extLst>
      <p:ext uri="{BB962C8B-B14F-4D97-AF65-F5344CB8AC3E}">
        <p14:creationId xmlns:p14="http://schemas.microsoft.com/office/powerpoint/2010/main" val="40999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675</Words>
  <Application>Microsoft Macintosh PowerPoint</Application>
  <PresentationFormat>On-screen Show (16:9)</PresentationFormat>
  <Paragraphs>111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Saira SemiCondensed Medium</vt:lpstr>
      <vt:lpstr>Inria Sans</vt:lpstr>
      <vt:lpstr>Inria Sans Light</vt:lpstr>
      <vt:lpstr>Saira SemiCondensed SemiBold</vt:lpstr>
      <vt:lpstr>Bungee</vt:lpstr>
      <vt:lpstr>Titillium Web</vt:lpstr>
      <vt:lpstr>Calibri</vt:lpstr>
      <vt:lpstr>Gurney template</vt:lpstr>
      <vt:lpstr>The parts of a test plan</vt:lpstr>
      <vt:lpstr>What’s included?</vt:lpstr>
      <vt:lpstr>What’s included?</vt:lpstr>
      <vt:lpstr>Version headers</vt:lpstr>
      <vt:lpstr>Introduction</vt:lpstr>
      <vt:lpstr>Scope</vt:lpstr>
      <vt:lpstr>Quality objectives</vt:lpstr>
      <vt:lpstr>Phases of a pentest</vt:lpstr>
      <vt:lpstr>Roles and responsibilities</vt:lpstr>
      <vt:lpstr>Assumptions for testing</vt:lpstr>
      <vt:lpstr>Constraints for testing</vt:lpstr>
      <vt:lpstr>When testing is done</vt:lpstr>
      <vt:lpstr>When testing is done</vt:lpstr>
      <vt:lpstr>Testing methodology</vt:lpstr>
      <vt:lpstr>Test deliverables</vt:lpstr>
      <vt:lpstr>Defect tracking</vt:lpstr>
      <vt:lpstr>Test enviornment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INSECURE DESERIALIZATION</dc:title>
  <cp:lastModifiedBy>wesley thijs</cp:lastModifiedBy>
  <cp:revision>2</cp:revision>
  <dcterms:modified xsi:type="dcterms:W3CDTF">2022-07-06T20:25:01Z</dcterms:modified>
</cp:coreProperties>
</file>