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948" autoAdjust="0"/>
  </p:normalViewPr>
  <p:slideViewPr>
    <p:cSldViewPr>
      <p:cViewPr varScale="1">
        <p:scale>
          <a:sx n="147" d="100"/>
          <a:sy n="147" d="100"/>
        </p:scale>
        <p:origin x="-60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C9A35.BBE4CCE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Kleissner" TargetMode="External"/><Relationship Id="rId2" Type="http://schemas.openxmlformats.org/officeDocument/2006/relationships/hyperlink" Target="http://stoned-vienn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-7620"/>
            <a:ext cx="91440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Art of </a:t>
            </a:r>
            <a:r>
              <a:rPr lang="en-US" sz="2800" b="1" dirty="0" err="1" smtClean="0"/>
              <a:t>Bootkit</a:t>
            </a:r>
            <a:r>
              <a:rPr lang="en-US" sz="2800" b="1" dirty="0" smtClean="0"/>
              <a:t> Development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095750"/>
            <a:ext cx="6400800" cy="838200"/>
          </a:xfrm>
        </p:spPr>
        <p:txBody>
          <a:bodyPr>
            <a:normAutofit/>
          </a:bodyPr>
          <a:lstStyle/>
          <a:p>
            <a:pPr algn="r"/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Peter Kleissner</a:t>
            </a:r>
          </a:p>
        </p:txBody>
      </p:sp>
    </p:spTree>
    <p:extLst>
      <p:ext uri="{BB962C8B-B14F-4D97-AF65-F5344CB8AC3E}">
        <p14:creationId xmlns:p14="http://schemas.microsoft.com/office/powerpoint/2010/main" val="17157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Previous Signature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5181600" cy="3394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 smtClean="0"/>
              <a:t>In </a:t>
            </a:r>
            <a:r>
              <a:rPr lang="en-US" sz="2400" dirty="0" err="1" smtClean="0"/>
              <a:t>bootmgr</a:t>
            </a:r>
            <a:r>
              <a:rPr lang="en-US" sz="2400" dirty="0" smtClean="0"/>
              <a:t> (32-bit) and </a:t>
            </a:r>
            <a:r>
              <a:rPr lang="en-US" sz="2400" dirty="0" err="1" smtClean="0"/>
              <a:t>winload</a:t>
            </a:r>
            <a:r>
              <a:rPr lang="en-US" sz="2400" dirty="0" smtClean="0"/>
              <a:t>: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1400" dirty="0" smtClean="0"/>
              <a:t>Patching code that returns </a:t>
            </a:r>
            <a:r>
              <a:rPr lang="en-US" sz="1200" dirty="0" smtClean="0"/>
              <a:t>STATUS_IMAGE_CHECKSUM_MISMATCH</a:t>
            </a:r>
            <a:r>
              <a:rPr lang="en-US" sz="1400" dirty="0" smtClean="0"/>
              <a:t> to:</a:t>
            </a:r>
          </a:p>
          <a:p>
            <a:pPr marL="57150" indent="0">
              <a:buNone/>
            </a:pPr>
            <a:endParaRPr lang="en-US" sz="1400" dirty="0" smtClean="0"/>
          </a:p>
          <a:p>
            <a:pPr marL="857250" lvl="1" indent="-342900">
              <a:buFont typeface="+mj-lt"/>
              <a:buAutoNum type="arabicPeriod"/>
            </a:pPr>
            <a:r>
              <a:rPr lang="en-US" sz="1400" dirty="0" smtClean="0"/>
              <a:t>Intercept Windows boot file loading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400" dirty="0" smtClean="0"/>
              <a:t>Modify </a:t>
            </a:r>
            <a:r>
              <a:rPr lang="en-US" sz="1400" dirty="0" err="1" smtClean="0"/>
              <a:t>eip</a:t>
            </a:r>
            <a:r>
              <a:rPr lang="en-US" sz="1400" dirty="0" smtClean="0"/>
              <a:t> on return to successful branch</a:t>
            </a:r>
          </a:p>
          <a:p>
            <a:pPr marL="57150" indent="0">
              <a:buNone/>
            </a:pPr>
            <a:endParaRPr lang="en-US" sz="1400" dirty="0" smtClean="0"/>
          </a:p>
          <a:p>
            <a:pPr marL="57150" indent="0">
              <a:buNone/>
            </a:pPr>
            <a:r>
              <a:rPr lang="en-US" sz="1400" dirty="0" smtClean="0"/>
              <a:t>In function </a:t>
            </a:r>
            <a:r>
              <a:rPr lang="en-US" sz="1400" dirty="0" err="1" smtClean="0"/>
              <a:t>ImgpLoadPEImage</a:t>
            </a:r>
            <a:r>
              <a:rPr lang="en-US" sz="1400" dirty="0" smtClean="0"/>
              <a:t>.</a:t>
            </a:r>
          </a:p>
          <a:p>
            <a:pPr marL="57150" indent="0">
              <a:buNone/>
            </a:pP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6350"/>
            <a:ext cx="2943225" cy="230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Previous Signature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i="1" dirty="0" smtClean="0"/>
              <a:t>Cannot be used in 8 due to code changes.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400" dirty="0" smtClean="0"/>
              <a:t>Old code.</a:t>
            </a:r>
          </a:p>
          <a:p>
            <a:pPr marL="57150" indent="0">
              <a:buNone/>
            </a:pPr>
            <a:endParaRPr lang="en-US" sz="400" dirty="0" smtClean="0"/>
          </a:p>
          <a:p>
            <a:pPr marL="57150" indent="0">
              <a:buNone/>
            </a:pPr>
            <a:r>
              <a:rPr lang="en-US" sz="700" dirty="0">
                <a:latin typeface="Courier New" pitchFamily="49" charset="0"/>
                <a:cs typeface="Courier New" pitchFamily="49" charset="0"/>
              </a:rPr>
              <a:t>0041e8c0: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dword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ds:[ebx+0x58]         ; 3b4358            -&gt;      call [address]</a:t>
            </a:r>
          </a:p>
          <a:p>
            <a:pPr marL="57150" indent="0">
              <a:buNone/>
            </a:pP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0041e8c3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jz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.+0x0000000c                          ; 740c              -&gt;</a:t>
            </a:r>
          </a:p>
          <a:p>
            <a:pPr marL="57150" indent="0">
              <a:buNone/>
            </a:pP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0041e8c5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dword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:[ebp+0x8], 0xc0000221   ; c74508210200c0    (STATUS_IMAGE_CHECKSUM_MISMATCH)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400" dirty="0" smtClean="0"/>
              <a:t>New code.</a:t>
            </a:r>
          </a:p>
          <a:p>
            <a:pPr marL="57150" indent="0">
              <a:buNone/>
            </a:pPr>
            <a:endParaRPr lang="en-US" sz="500" dirty="0"/>
          </a:p>
          <a:p>
            <a:pPr marL="57150" indent="0">
              <a:buNone/>
            </a:pPr>
            <a:r>
              <a:rPr lang="en-US" sz="7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text:00430019 3B C2                        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edx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700" dirty="0">
                <a:latin typeface="Courier New" pitchFamily="49" charset="0"/>
                <a:cs typeface="Courier New" pitchFamily="49" charset="0"/>
              </a:rPr>
              <a:t>.text:0043001B 74 0A                        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jz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     short loc_430027</a:t>
            </a:r>
          </a:p>
          <a:p>
            <a:pPr marL="57150" indent="0">
              <a:buNone/>
            </a:pPr>
            <a:r>
              <a:rPr lang="en-US" sz="700" dirty="0">
                <a:latin typeface="Courier New" pitchFamily="49" charset="0"/>
                <a:cs typeface="Courier New" pitchFamily="49" charset="0"/>
              </a:rPr>
              <a:t>.text:0043001D BB 21 02 00 C0               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ebx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, 0C0000221h</a:t>
            </a:r>
          </a:p>
          <a:p>
            <a:pPr marL="57150" indent="0">
              <a:buNone/>
            </a:pPr>
            <a:r>
              <a:rPr lang="en-US" sz="700" dirty="0">
                <a:latin typeface="Courier New" pitchFamily="49" charset="0"/>
                <a:cs typeface="Courier New" pitchFamily="49" charset="0"/>
              </a:rPr>
              <a:t>.text:00430022 E9 38 02 00 00                    </a:t>
            </a:r>
            <a:r>
              <a:rPr lang="en-US" sz="700" dirty="0" err="1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700" dirty="0">
                <a:latin typeface="Courier New" pitchFamily="49" charset="0"/>
                <a:cs typeface="Courier New" pitchFamily="49" charset="0"/>
              </a:rPr>
              <a:t>     loc_43025F</a:t>
            </a:r>
          </a:p>
          <a:p>
            <a:pPr marL="5715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24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Debugging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i="1" dirty="0" smtClean="0"/>
              <a:t>Use </a:t>
            </a:r>
            <a:r>
              <a:rPr lang="en-US" sz="2400" i="1" dirty="0" err="1" smtClean="0"/>
              <a:t>windbg</a:t>
            </a:r>
            <a:r>
              <a:rPr lang="en-US" sz="2400" i="1" dirty="0" smtClean="0"/>
              <a:t>, IDA Pro and </a:t>
            </a:r>
            <a:r>
              <a:rPr lang="en-US" sz="2400" i="1" dirty="0" err="1" smtClean="0"/>
              <a:t>bochs</a:t>
            </a:r>
            <a:r>
              <a:rPr lang="en-US" sz="2400" i="1" dirty="0" smtClean="0"/>
              <a:t> debugger.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1600" dirty="0" err="1" smtClean="0"/>
              <a:t>Bootmgr</a:t>
            </a:r>
            <a:r>
              <a:rPr lang="en-US" sz="1600" dirty="0" smtClean="0"/>
              <a:t> (32-bit)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bcdedit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bootdebug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{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bootmgr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} on</a:t>
            </a:r>
          </a:p>
          <a:p>
            <a:pPr marL="57150" indent="0">
              <a:buNone/>
            </a:pPr>
            <a:r>
              <a:rPr lang="en-US" sz="1600" dirty="0" err="1" smtClean="0"/>
              <a:t>Winload</a:t>
            </a:r>
            <a:r>
              <a:rPr lang="en-US" sz="1600" dirty="0" smtClean="0"/>
              <a:t>		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bcdedit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bootdebug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900" dirty="0">
                <a:latin typeface="Consolas" pitchFamily="49" charset="0"/>
                <a:cs typeface="Consolas" pitchFamily="49" charset="0"/>
              </a:rPr>
              <a:t>BD: Boot Debugger Initialized</a:t>
            </a:r>
          </a:p>
          <a:p>
            <a:pPr marL="57150" indent="0">
              <a:buNone/>
            </a:pPr>
            <a:r>
              <a:rPr lang="en-US" sz="900" dirty="0">
                <a:latin typeface="Consolas" pitchFamily="49" charset="0"/>
                <a:cs typeface="Consolas" pitchFamily="49" charset="0"/>
              </a:rPr>
              <a:t>Connected to Windows Boot Debugger 8102 x86 compatible target at (Wed Nov 2 15:01:10.192 2011 (UTC - 7:00)), ptr64 FALSE</a:t>
            </a:r>
          </a:p>
          <a:p>
            <a:pPr marL="57150" indent="0">
              <a:buNone/>
            </a:pPr>
            <a:r>
              <a:rPr lang="en-US" sz="900" dirty="0">
                <a:latin typeface="Consolas" pitchFamily="49" charset="0"/>
                <a:cs typeface="Consolas" pitchFamily="49" charset="0"/>
              </a:rPr>
              <a:t>…</a:t>
            </a:r>
          </a:p>
          <a:p>
            <a:pPr marL="57150" indent="0">
              <a:buNone/>
            </a:pPr>
            <a:r>
              <a:rPr lang="en-US" sz="900" dirty="0" err="1">
                <a:latin typeface="Consolas" pitchFamily="49" charset="0"/>
                <a:cs typeface="Consolas" pitchFamily="49" charset="0"/>
              </a:rPr>
              <a:t>kd</a:t>
            </a:r>
            <a:r>
              <a:rPr lang="en-US" sz="900" dirty="0">
                <a:latin typeface="Consolas" pitchFamily="49" charset="0"/>
                <a:cs typeface="Consolas" pitchFamily="49" charset="0"/>
              </a:rPr>
              <a:t>&gt; lm</a:t>
            </a:r>
          </a:p>
          <a:p>
            <a:pPr marL="57150" indent="0">
              <a:buNone/>
            </a:pPr>
            <a:r>
              <a:rPr lang="en-US" sz="900" dirty="0">
                <a:latin typeface="Consolas" pitchFamily="49" charset="0"/>
                <a:cs typeface="Consolas" pitchFamily="49" charset="0"/>
              </a:rPr>
              <a:t>start end module name</a:t>
            </a:r>
          </a:p>
          <a:p>
            <a:pPr marL="57150" indent="0">
              <a:buNone/>
            </a:pPr>
            <a:r>
              <a:rPr lang="en-US" sz="900" dirty="0">
                <a:latin typeface="Consolas" pitchFamily="49" charset="0"/>
                <a:cs typeface="Consolas" pitchFamily="49" charset="0"/>
              </a:rPr>
              <a:t>00558000 00662000 </a:t>
            </a:r>
            <a:r>
              <a:rPr lang="en-US" sz="900" dirty="0" err="1">
                <a:latin typeface="Consolas" pitchFamily="49" charset="0"/>
                <a:cs typeface="Consolas" pitchFamily="49" charset="0"/>
              </a:rPr>
              <a:t>winload</a:t>
            </a:r>
            <a:r>
              <a:rPr lang="en-US" sz="9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900" dirty="0" err="1">
                <a:latin typeface="Consolas" pitchFamily="49" charset="0"/>
                <a:cs typeface="Consolas" pitchFamily="49" charset="0"/>
              </a:rPr>
              <a:t>pdb</a:t>
            </a:r>
            <a:r>
              <a:rPr lang="en-US" sz="900" dirty="0">
                <a:latin typeface="Consolas" pitchFamily="49" charset="0"/>
                <a:cs typeface="Consolas" pitchFamily="49" charset="0"/>
              </a:rPr>
              <a:t> symbols) c:\winddk\symbols\cache\winload_prod.pdb\FD8ABE00221441AE9E437DFCC05BD10A1\winload_prod.pdb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Execution Path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41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winload.exe/winresume.exe/memtest.exe by </a:t>
            </a:r>
            <a:r>
              <a:rPr lang="en-US" sz="1800" dirty="0" err="1" smtClean="0"/>
              <a:t>bootmgr</a:t>
            </a:r>
            <a:r>
              <a:rPr lang="en-US" sz="1800" dirty="0" smtClean="0"/>
              <a:t> (32-bit)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4552950"/>
            <a:ext cx="3124200" cy="338554"/>
          </a:xfrm>
          <a:prstGeom prst="rect">
            <a:avLst/>
          </a:prstGeom>
          <a:noFill/>
        </p:spPr>
        <p:txBody>
          <a:bodyPr wrap="square" rIns="365760" rtlCol="0">
            <a:spAutoFit/>
          </a:bodyPr>
          <a:lstStyle/>
          <a:p>
            <a:pPr algn="r"/>
            <a:r>
              <a:rPr lang="en-US" sz="1600" i="1" dirty="0" smtClean="0"/>
              <a:t>From </a:t>
            </a:r>
            <a:r>
              <a:rPr lang="en-US" sz="1600" i="1" dirty="0" err="1" smtClean="0"/>
              <a:t>vbootkit</a:t>
            </a:r>
            <a:r>
              <a:rPr lang="en-US" sz="1600" i="1" dirty="0" smtClean="0"/>
              <a:t> paper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66216" y="1614022"/>
            <a:ext cx="7644384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white"/>
                </a:solidFill>
              </a:rPr>
              <a:t>BlImgLoadBootApplication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ImgArchPcatLoadBootApplication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prstClr val="white"/>
                </a:solidFill>
              </a:rPr>
              <a:t>BlImgLoadPEImageEx</a:t>
            </a:r>
            <a:r>
              <a:rPr lang="en-US" sz="1200" b="1" dirty="0" smtClean="0">
                <a:solidFill>
                  <a:prstClr val="white"/>
                </a:solidFill>
              </a:rPr>
              <a:t>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BlpFileOpen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BlFileGetInformation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BlImgAllocateImageBuffer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A_SHAInit</a:t>
            </a:r>
            <a:r>
              <a:rPr lang="en-US" sz="1200" dirty="0" smtClean="0">
                <a:solidFill>
                  <a:prstClr val="white"/>
                </a:solidFill>
              </a:rPr>
              <a:t> ( </a:t>
            </a:r>
            <a:r>
              <a:rPr lang="en-US" sz="1200" dirty="0" err="1" smtClean="0">
                <a:solidFill>
                  <a:prstClr val="white"/>
                </a:solidFill>
              </a:rPr>
              <a:t>init</a:t>
            </a:r>
            <a:r>
              <a:rPr lang="en-US" sz="1200" dirty="0" smtClean="0">
                <a:solidFill>
                  <a:prstClr val="white"/>
                </a:solidFill>
              </a:rPr>
              <a:t> SHA1)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A_SHAUpdate</a:t>
            </a:r>
            <a:r>
              <a:rPr lang="en-US" sz="1200" dirty="0" smtClean="0">
                <a:solidFill>
                  <a:prstClr val="white"/>
                </a:solidFill>
              </a:rPr>
              <a:t> ( calculate SHA1)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ImgpValidateImageHash</a:t>
            </a:r>
            <a:r>
              <a:rPr lang="en-US" sz="1200" dirty="0" smtClean="0">
                <a:solidFill>
                  <a:prstClr val="white"/>
                </a:solidFill>
              </a:rPr>
              <a:t> ( It is used to verify whether the above calculate hash matches </a:t>
            </a:r>
            <a:r>
              <a:rPr lang="en-US" sz="1200" dirty="0" err="1" smtClean="0">
                <a:solidFill>
                  <a:prstClr val="white"/>
                </a:solidFill>
              </a:rPr>
              <a:t>matches</a:t>
            </a:r>
            <a:r>
              <a:rPr lang="en-US" sz="1200" dirty="0" smtClean="0">
                <a:solidFill>
                  <a:prstClr val="white"/>
                </a:solidFill>
              </a:rPr>
              <a:t> with data stored in the file)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err="1" smtClean="0">
                <a:solidFill>
                  <a:prstClr val="white"/>
                </a:solidFill>
              </a:rPr>
              <a:t>LdrRelocateImageWithBias</a:t>
            </a:r>
            <a:r>
              <a:rPr lang="en-US" sz="1200" dirty="0" smtClean="0">
                <a:solidFill>
                  <a:prstClr val="white"/>
                </a:solidFill>
              </a:rPr>
              <a:t> ( relocate image if necessary)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white"/>
                </a:solidFill>
              </a:rPr>
              <a:t>BmpLogApplicationLaunchEvent</a:t>
            </a:r>
            <a:r>
              <a:rPr lang="en-US" sz="1200" dirty="0" smtClean="0">
                <a:solidFill>
                  <a:prstClr val="white"/>
                </a:solidFill>
              </a:rPr>
              <a:t> ( log that app has been started)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white"/>
                </a:solidFill>
              </a:rPr>
              <a:t>BlImgStartBootApplication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 dirty="0" smtClean="0">
                <a:solidFill>
                  <a:prstClr val="white"/>
                </a:solidFill>
              </a:rPr>
              <a:t>ImgPcatStart32BitApplication/ ImgPcatStart64BitApplication 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33800" y="2190750"/>
            <a:ext cx="609600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Execution Path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41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ntoskrnl.exe by winload.exe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4552950"/>
            <a:ext cx="3124200" cy="338554"/>
          </a:xfrm>
          <a:prstGeom prst="rect">
            <a:avLst/>
          </a:prstGeom>
          <a:noFill/>
        </p:spPr>
        <p:txBody>
          <a:bodyPr wrap="square" rIns="365760" rtlCol="0">
            <a:spAutoFit/>
          </a:bodyPr>
          <a:lstStyle/>
          <a:p>
            <a:pPr algn="r"/>
            <a:r>
              <a:rPr lang="en-US" sz="1600" i="1" dirty="0" smtClean="0"/>
              <a:t>From </a:t>
            </a:r>
            <a:r>
              <a:rPr lang="en-US" sz="1600" i="1" dirty="0" err="1" smtClean="0"/>
              <a:t>vbootkit</a:t>
            </a:r>
            <a:r>
              <a:rPr lang="en-US" sz="1600" i="1" dirty="0" smtClean="0"/>
              <a:t> paper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66216" y="1614022"/>
            <a:ext cx="7796784" cy="318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 smtClean="0">
                <a:latin typeface="Courier New"/>
                <a:ea typeface="Times New Roman"/>
                <a:cs typeface="Times New Roman"/>
              </a:rPr>
              <a:t>AhCreateLoadOptionsString</a:t>
            </a:r>
            <a:r>
              <a:rPr lang="en-US" sz="700" dirty="0" smtClean="0">
                <a:latin typeface="Courier New"/>
                <a:ea typeface="Times New Roman"/>
                <a:cs typeface="Times New Roman"/>
              </a:rPr>
              <a:t> (create a boot.ini style string to pass to kernel </a:t>
            </a:r>
            <a:endParaRPr lang="en-US" sz="700" dirty="0" smtClean="0">
              <a:latin typeface="Verdana"/>
              <a:ea typeface="Times New Roman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962525" algn="l"/>
              </a:tabLst>
            </a:pPr>
            <a:r>
              <a:rPr lang="en-US" sz="700" dirty="0" smtClean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OslInitializeLoaderBlock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(create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setuploaderblock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) 	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981450" algn="l"/>
              </a:tabLs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OslpLoadSystemHive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(loads system Hive) 	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OslInitializeCodeIntegrity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init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code integrity)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124325" algn="l"/>
              </a:tabLs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BlImgQueryCodeIntegrityBootOptions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	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1371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/>
              <a:t>⌚</a:t>
            </a:r>
            <a:r>
              <a:rPr lang="en-US" sz="700" dirty="0" smtClean="0">
                <a:latin typeface="Wingdings"/>
                <a:ea typeface="Times New Roman"/>
                <a:cs typeface="Wingdings"/>
              </a:rPr>
              <a:t>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BlGetBootOptionBoolean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1371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/>
              <a:t>⌚</a:t>
            </a:r>
            <a:r>
              <a:rPr lang="en-US" sz="700" dirty="0" smtClean="0">
                <a:latin typeface="Wingdings"/>
                <a:ea typeface="Times New Roman"/>
                <a:cs typeface="Wingdings"/>
              </a:rPr>
              <a:t>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BlImgRegisterCodeIntegrityCatalogs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838950" algn="l"/>
              </a:tabLs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OslpLoadAllModules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(loads kernel and it’s dependencies and boot drivers) 	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OslLoadImage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(to load NTOSKRNL.EXE)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1371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/>
              <a:t>⌚ </a:t>
            </a:r>
            <a:r>
              <a:rPr lang="en-US" sz="700" dirty="0" smtClean="0">
                <a:latin typeface="Wingdings"/>
                <a:ea typeface="Times New Roman"/>
                <a:cs typeface="Wingdings"/>
              </a:rPr>
              <a:t>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GetImageValidationFlags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(security policy for checking files)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1371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/>
              <a:t>⌚</a:t>
            </a:r>
            <a:r>
              <a:rPr lang="en-US" sz="700" dirty="0" smtClean="0">
                <a:latin typeface="Wingdings"/>
                <a:ea typeface="Times New Roman"/>
                <a:cs typeface="Wingdings"/>
              </a:rPr>
              <a:t> </a:t>
            </a:r>
            <a:r>
              <a:rPr lang="en-US" sz="700" b="1" dirty="0" err="1">
                <a:latin typeface="Courier New"/>
                <a:ea typeface="Times New Roman"/>
                <a:cs typeface="Times New Roman"/>
              </a:rPr>
              <a:t>BlImgLoadPEImageEx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(already discusses above)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1371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/>
              <a:t>⌚</a:t>
            </a:r>
            <a:r>
              <a:rPr lang="en-US" sz="700" dirty="0" smtClean="0">
                <a:latin typeface="Wingdings"/>
                <a:ea typeface="Times New Roman"/>
                <a:cs typeface="Wingdings"/>
              </a:rPr>
              <a:t>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LoadImports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 load imports)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18288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LoadImageEx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22860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OslLoadImage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18288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BindImportReferences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OslLoadImage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(to load HAL)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OslLoadImage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(to load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kdcom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/kd1394/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kdusb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OslLoadImage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(to load mcupdate.dll, it contains micro-code update for processors)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OslHiveFindDrivers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(to find boot drivers, it returns sorted driver list)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OslLoadDrivers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(to load drivers and their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deps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OslpLoadNlsData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(to National Language Support files)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9144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o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OslpLoadMiscModules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(It loads files such as acpitabl.dat)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OslArchpKernelSetupPhase0 (set IDT, GDT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etc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OslBuildKernelMemoryMap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 build memory usage map, so as kernel can later on use this to free memory used by </a:t>
            </a:r>
            <a:r>
              <a:rPr lang="en-US" sz="700" dirty="0" smtClean="0">
                <a:latin typeface="Courier New"/>
                <a:ea typeface="Times New Roman"/>
                <a:cs typeface="Times New Roman"/>
              </a:rPr>
              <a:t>bootmgr.exe/windload.exe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latin typeface="Courier New"/>
                <a:ea typeface="Times New Roman"/>
                <a:cs typeface="Times New Roman"/>
              </a:rPr>
              <a:t>• </a:t>
            </a:r>
            <a:r>
              <a:rPr lang="en-US" sz="700" dirty="0" err="1">
                <a:latin typeface="Courier New"/>
                <a:ea typeface="Times New Roman"/>
                <a:cs typeface="Times New Roman"/>
              </a:rPr>
              <a:t>OslArchTransferToKernel</a:t>
            </a:r>
            <a:r>
              <a:rPr lang="en-US" sz="700" dirty="0">
                <a:latin typeface="Courier New"/>
                <a:ea typeface="Times New Roman"/>
                <a:cs typeface="Times New Roman"/>
              </a:rPr>
              <a:t> ( transfer execution to kernel) </a:t>
            </a:r>
            <a:endParaRPr lang="en-US" sz="700" dirty="0"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00600" y="2952750"/>
            <a:ext cx="609600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BlImgLoadPEImageEx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1100" i="1" dirty="0" smtClean="0"/>
              <a:t>To </a:t>
            </a:r>
            <a:r>
              <a:rPr lang="en-US" sz="1100" i="1" dirty="0"/>
              <a:t>load each module, </a:t>
            </a:r>
            <a:r>
              <a:rPr lang="en-US" sz="1100" i="1" dirty="0" err="1"/>
              <a:t>Winload</a:t>
            </a:r>
            <a:r>
              <a:rPr lang="en-US" sz="1100" i="1" dirty="0"/>
              <a:t> calls its function </a:t>
            </a:r>
            <a:r>
              <a:rPr lang="en-US" sz="1100" i="1" dirty="0" err="1"/>
              <a:t>BlImgLoadPEImageEx</a:t>
            </a:r>
            <a:r>
              <a:rPr lang="en-US" sz="1100" i="1" dirty="0"/>
              <a:t> which then invokes the function </a:t>
            </a:r>
            <a:r>
              <a:rPr lang="en-US" sz="1100" i="1" dirty="0" err="1"/>
              <a:t>ImgpLoadPEImage</a:t>
            </a:r>
            <a:r>
              <a:rPr lang="en-US" sz="1100" i="1" dirty="0"/>
              <a:t>. Inside this last function </a:t>
            </a:r>
            <a:r>
              <a:rPr lang="en-US" sz="1100" i="1" dirty="0" err="1"/>
              <a:t>Winload</a:t>
            </a:r>
            <a:r>
              <a:rPr lang="en-US" sz="1100" i="1" dirty="0"/>
              <a:t> validates the module which is being loaded, by calling </a:t>
            </a:r>
            <a:r>
              <a:rPr lang="en-US" sz="1100" i="1" dirty="0" err="1"/>
              <a:t>ImgpValidateImageHash</a:t>
            </a:r>
            <a:r>
              <a:rPr lang="en-US" sz="1100" i="1" dirty="0"/>
              <a:t> function. The validation procedure checks if the file is digitally signed or whether its calculated hash is present in one of the digitally signed catalog files</a:t>
            </a:r>
            <a:r>
              <a:rPr lang="en-US" sz="1100" i="1" dirty="0" smtClean="0"/>
              <a:t>.</a:t>
            </a:r>
          </a:p>
          <a:p>
            <a:pPr marL="57150" indent="0" algn="r">
              <a:buNone/>
            </a:pPr>
            <a:r>
              <a:rPr lang="en-US" sz="1100" i="1" dirty="0" smtClean="0"/>
              <a:t>- </a:t>
            </a:r>
            <a:r>
              <a:rPr lang="en-US" sz="1100" i="1" dirty="0" err="1" smtClean="0"/>
              <a:t>Prevx</a:t>
            </a:r>
            <a:r>
              <a:rPr lang="en-US" sz="1100" i="1" dirty="0" smtClean="0"/>
              <a:t> about TDL4</a:t>
            </a:r>
          </a:p>
          <a:p>
            <a:pPr marL="57150" indent="0">
              <a:buNone/>
            </a:pPr>
            <a:endParaRPr lang="en-US" sz="700" dirty="0" smtClean="0">
              <a:latin typeface="Consolas" pitchFamily="49" charset="0"/>
              <a:cs typeface="Consolas" pitchFamily="49" charset="0"/>
            </a:endParaRPr>
          </a:p>
          <a:p>
            <a:pPr marL="57150" indent="0">
              <a:buNone/>
            </a:pPr>
            <a:endParaRPr lang="en-US" sz="700" dirty="0" smtClean="0">
              <a:latin typeface="Consolas" pitchFamily="49" charset="0"/>
              <a:cs typeface="Consolas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00061ea4 00426bf4 bootmgr!ImgpLoadPEImage+0x6cd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Courier New" pitchFamily="49" charset="0"/>
                <a:ea typeface="Times New Roman"/>
                <a:cs typeface="Courier New" pitchFamily="49" charset="0"/>
              </a:rPr>
              <a:t>00061ee0 00428861 bootmgr!BlImgLoadPEImageEx+0x5a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00061f38 004282d2 bootmgr!ResInitializeMuiResources+0x167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00061f58 004247a8 bootmgr!BlpResourceInitialize+0xe4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00061f6c 0040117d bootmgr!BlInitializeLibrary+0x41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00061fec 00000000 bootmgr!BmMain+0x17d</a:t>
            </a:r>
          </a:p>
          <a:p>
            <a:pPr marL="57150" indent="0">
              <a:buNone/>
            </a:pPr>
            <a:endParaRPr lang="en-US" sz="900" dirty="0" smtClean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endParaRPr lang="en-US" sz="90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00183e64 0058737c </a:t>
            </a:r>
            <a:r>
              <a:rPr lang="en-US" sz="900" dirty="0" err="1">
                <a:latin typeface="Courier New" pitchFamily="49" charset="0"/>
                <a:ea typeface="Times New Roman"/>
                <a:cs typeface="Courier New" pitchFamily="49" charset="0"/>
              </a:rPr>
              <a:t>winload!ImgpLoadPEImage</a:t>
            </a:r>
            <a:endParaRPr lang="en-US" sz="900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smtClean="0">
                <a:latin typeface="Courier New" pitchFamily="49" charset="0"/>
                <a:ea typeface="Times New Roman"/>
                <a:cs typeface="Courier New" pitchFamily="49" charset="0"/>
              </a:rPr>
              <a:t>00183eb8 </a:t>
            </a:r>
            <a:r>
              <a:rPr lang="en-US" sz="900" b="1" dirty="0">
                <a:latin typeface="Courier New" pitchFamily="49" charset="0"/>
                <a:ea typeface="Times New Roman"/>
                <a:cs typeface="Courier New" pitchFamily="49" charset="0"/>
              </a:rPr>
              <a:t>005867bb winload!BlImgLoadPEImageEx+0x6c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00183f28 0058621a winload!ResInitializeMuiResources+0x174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00183f48 00584b17 winload!BlpResourceInitialize+0xe9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00183f60 00584277 winload!InitializeLibrary+0x23c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00183f7c 005592de winload!BlInitializeLibrary+0x4e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ourier New" pitchFamily="49" charset="0"/>
                <a:ea typeface="Times New Roman"/>
                <a:cs typeface="Courier New" pitchFamily="49" charset="0"/>
              </a:rPr>
              <a:t>00183fe4 00000000 </a:t>
            </a:r>
            <a:r>
              <a:rPr lang="en-US" sz="900" dirty="0" smtClean="0">
                <a:latin typeface="Courier New" pitchFamily="49" charset="0"/>
                <a:ea typeface="Times New Roman"/>
                <a:cs typeface="Courier New" pitchFamily="49" charset="0"/>
              </a:rPr>
              <a:t>winload!OslMain+0x145</a:t>
            </a:r>
            <a:endParaRPr lang="en-US" sz="800" dirty="0" smtClean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marL="57150" indent="0">
              <a:buNone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endParaRPr lang="en-US" sz="8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ImgpValidateImageHash</a:t>
            </a: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i="1" dirty="0" smtClean="0"/>
              <a:t>The place to hook on return.</a:t>
            </a:r>
          </a:p>
          <a:p>
            <a:pPr marL="57150" indent="0"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PE file is loaded in memory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Hashes are already calculated</a:t>
            </a:r>
          </a:p>
          <a:p>
            <a:pPr marL="0" indent="0">
              <a:buNone/>
            </a:pPr>
            <a:endParaRPr lang="en-US" sz="2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Verdana"/>
                <a:ea typeface="Times New Roman"/>
                <a:cs typeface="Times New Roman"/>
              </a:rPr>
              <a:t>bootmgr!ImgpLoadPEImage+0x6cd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 smtClean="0">
              <a:latin typeface="Courier New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Courier New"/>
                <a:ea typeface="Times New Roman"/>
              </a:rPr>
              <a:t>004278cf ff75e8          push    </a:t>
            </a:r>
            <a:r>
              <a:rPr lang="en-US" sz="1050" dirty="0" err="1">
                <a:latin typeface="Courier New"/>
                <a:ea typeface="Times New Roman"/>
              </a:rPr>
              <a:t>dword</a:t>
            </a:r>
            <a:r>
              <a:rPr lang="en-US" sz="1050" dirty="0">
                <a:latin typeface="Courier New"/>
                <a:ea typeface="Times New Roman"/>
              </a:rPr>
              <a:t> </a:t>
            </a:r>
            <a:r>
              <a:rPr lang="en-US" sz="1050" dirty="0" err="1">
                <a:latin typeface="Courier New"/>
                <a:ea typeface="Times New Roman"/>
              </a:rPr>
              <a:t>ptr</a:t>
            </a:r>
            <a:r>
              <a:rPr lang="en-US" sz="1050" dirty="0">
                <a:latin typeface="Courier New"/>
                <a:ea typeface="Times New Roman"/>
              </a:rPr>
              <a:t> [ebp-18h]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Courier New"/>
                <a:ea typeface="Times New Roman"/>
              </a:rPr>
              <a:t>004278d2 ff760c          push    </a:t>
            </a:r>
            <a:r>
              <a:rPr lang="en-US" sz="1050" dirty="0" err="1">
                <a:latin typeface="Courier New"/>
                <a:ea typeface="Times New Roman"/>
              </a:rPr>
              <a:t>dword</a:t>
            </a:r>
            <a:r>
              <a:rPr lang="en-US" sz="1050" dirty="0">
                <a:latin typeface="Courier New"/>
                <a:ea typeface="Times New Roman"/>
              </a:rPr>
              <a:t> </a:t>
            </a:r>
            <a:r>
              <a:rPr lang="en-US" sz="1050" dirty="0" err="1">
                <a:latin typeface="Courier New"/>
                <a:ea typeface="Times New Roman"/>
              </a:rPr>
              <a:t>ptr</a:t>
            </a:r>
            <a:r>
              <a:rPr lang="en-US" sz="1050" dirty="0">
                <a:latin typeface="Courier New"/>
                <a:ea typeface="Times New Roman"/>
              </a:rPr>
              <a:t> [esi+0Ch]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Courier New"/>
                <a:ea typeface="Times New Roman"/>
              </a:rPr>
              <a:t>004278d5 e822050000      call    </a:t>
            </a:r>
            <a:r>
              <a:rPr lang="en-US" sz="1050" dirty="0" err="1">
                <a:latin typeface="Courier New"/>
                <a:ea typeface="Times New Roman"/>
              </a:rPr>
              <a:t>bootmgr!ImgpValidateImageHash</a:t>
            </a:r>
            <a:r>
              <a:rPr lang="en-US" sz="1050" dirty="0">
                <a:latin typeface="Courier New"/>
                <a:ea typeface="Times New Roman"/>
              </a:rPr>
              <a:t> (00427dfc)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Courier New"/>
                <a:ea typeface="Times New Roman"/>
              </a:rPr>
              <a:t>004278da 8bd8            </a:t>
            </a:r>
            <a:r>
              <a:rPr lang="en-US" sz="1050" dirty="0" err="1">
                <a:latin typeface="Courier New"/>
                <a:ea typeface="Times New Roman"/>
              </a:rPr>
              <a:t>mov</a:t>
            </a:r>
            <a:r>
              <a:rPr lang="en-US" sz="1050" dirty="0">
                <a:latin typeface="Courier New"/>
                <a:ea typeface="Times New Roman"/>
              </a:rPr>
              <a:t>     </a:t>
            </a:r>
            <a:r>
              <a:rPr lang="en-US" sz="1050" dirty="0" err="1">
                <a:latin typeface="Courier New"/>
                <a:ea typeface="Times New Roman"/>
              </a:rPr>
              <a:t>ebx,eax</a:t>
            </a:r>
            <a:endParaRPr lang="en-US" sz="1050" dirty="0">
              <a:latin typeface="Courier New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Courier New"/>
                <a:ea typeface="Times New Roman"/>
              </a:rPr>
              <a:t>004278dc 85db            test    </a:t>
            </a:r>
            <a:r>
              <a:rPr lang="en-US" sz="1050" dirty="0" err="1">
                <a:latin typeface="Courier New"/>
                <a:ea typeface="Times New Roman"/>
              </a:rPr>
              <a:t>ebx,ebx</a:t>
            </a:r>
            <a:endParaRPr lang="en-US" sz="1050" dirty="0">
              <a:latin typeface="Courier New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Courier New"/>
                <a:ea typeface="Times New Roman"/>
              </a:rPr>
              <a:t>004278de 7922            </a:t>
            </a:r>
            <a:r>
              <a:rPr lang="en-US" sz="1050" dirty="0" err="1">
                <a:latin typeface="Courier New"/>
                <a:ea typeface="Times New Roman"/>
              </a:rPr>
              <a:t>jns</a:t>
            </a:r>
            <a:r>
              <a:rPr lang="en-US" sz="1050" dirty="0">
                <a:latin typeface="Courier New"/>
                <a:ea typeface="Times New Roman"/>
              </a:rPr>
              <a:t>     bootmgr!ImgpLoadPEImage+0x6f5 (00427902)</a:t>
            </a:r>
            <a:endParaRPr lang="en-US" sz="1050" dirty="0">
              <a:latin typeface="Consolas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latin typeface="Courier New"/>
                <a:ea typeface="Times New Roman"/>
              </a:rPr>
              <a:t>004278e0 ff7518          push    </a:t>
            </a:r>
            <a:r>
              <a:rPr lang="en-US" sz="1050" dirty="0" err="1">
                <a:latin typeface="Courier New"/>
                <a:ea typeface="Times New Roman"/>
              </a:rPr>
              <a:t>dword</a:t>
            </a:r>
            <a:r>
              <a:rPr lang="en-US" sz="1050" dirty="0">
                <a:latin typeface="Courier New"/>
                <a:ea typeface="Times New Roman"/>
              </a:rPr>
              <a:t> </a:t>
            </a:r>
            <a:r>
              <a:rPr lang="en-US" sz="1050" dirty="0" err="1">
                <a:latin typeface="Courier New"/>
                <a:ea typeface="Times New Roman"/>
              </a:rPr>
              <a:t>ptr</a:t>
            </a:r>
            <a:r>
              <a:rPr lang="en-US" sz="1050" dirty="0">
                <a:latin typeface="Courier New"/>
                <a:ea typeface="Times New Roman"/>
              </a:rPr>
              <a:t> [ebp+18h]</a:t>
            </a:r>
            <a:endParaRPr lang="en-US" sz="1500" dirty="0">
              <a:latin typeface="Consolas"/>
              <a:ea typeface="Times New Roman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7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Signature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2400" i="1" dirty="0" smtClean="0"/>
              <a:t>Finding matching pattern both in </a:t>
            </a:r>
            <a:r>
              <a:rPr lang="en-US" sz="2400" i="1" dirty="0" err="1" smtClean="0"/>
              <a:t>bootmgr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winload</a:t>
            </a:r>
            <a:r>
              <a:rPr lang="en-US" sz="2400" i="1" dirty="0"/>
              <a:t> </a:t>
            </a:r>
            <a:r>
              <a:rPr lang="en-US" sz="2400" i="1" dirty="0" err="1" smtClean="0"/>
              <a:t>BlImgLoadPEImageEx</a:t>
            </a:r>
            <a:r>
              <a:rPr lang="en-US" sz="2400" i="1" dirty="0" smtClean="0"/>
              <a:t> implementations.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endParaRPr lang="en-US" sz="400" dirty="0" smtClean="0"/>
          </a:p>
          <a:p>
            <a:pPr marL="57150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+ FF 75 ?? FF 76 ?? E8 ?? ?? ?? ?? 8B D8 85 DB 79</a:t>
            </a:r>
          </a:p>
          <a:p>
            <a:pPr marL="57150" indent="0">
              <a:buNone/>
            </a:pPr>
            <a:endParaRPr lang="en-US" sz="700" dirty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732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 Kernel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 fontScale="85000" lnSpcReduction="20000"/>
          </a:bodyPr>
          <a:lstStyle/>
          <a:p>
            <a:pPr marL="228600" indent="-171450" algn="just">
              <a:buFont typeface="Wingdings" pitchFamily="2" charset="2"/>
              <a:buChar char="§"/>
            </a:pPr>
            <a:r>
              <a:rPr lang="en-US" sz="1100" dirty="0" smtClean="0"/>
              <a:t>Phase1Initialization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100" dirty="0" smtClean="0"/>
              <a:t>Phase1InitializationDiscard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/>
              <a:t>DisplayBootBitmap</a:t>
            </a:r>
            <a:r>
              <a:rPr lang="en-US" sz="1100" dirty="0"/>
              <a:t> ( used to display bitmap </a:t>
            </a:r>
            <a:r>
              <a:rPr lang="en-US" sz="1100" dirty="0" smtClean="0"/>
              <a:t>)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/>
              <a:t>InitIsWinPEMode</a:t>
            </a:r>
            <a:r>
              <a:rPr lang="en-US" sz="1100" dirty="0"/>
              <a:t> ( this is a variable</a:t>
            </a:r>
            <a:r>
              <a:rPr lang="en-US" sz="1100" dirty="0" smtClean="0"/>
              <a:t>) 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/>
              <a:t>PoInitSystem</a:t>
            </a:r>
            <a:r>
              <a:rPr lang="en-US" sz="1100" dirty="0"/>
              <a:t> ( ACPI power system)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ObInitSystem</a:t>
            </a:r>
            <a:r>
              <a:rPr lang="en-US" sz="1100" dirty="0" smtClean="0"/>
              <a:t> </a:t>
            </a:r>
            <a:r>
              <a:rPr lang="en-US" sz="1100" dirty="0"/>
              <a:t>( Object manager) 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ExInitSytem</a:t>
            </a:r>
            <a:r>
              <a:rPr lang="en-US" sz="1100" dirty="0" smtClean="0"/>
              <a:t> </a:t>
            </a:r>
            <a:r>
              <a:rPr lang="en-US" sz="1100" dirty="0"/>
              <a:t>	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KeInitSystem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KdInitSystem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TmInitSystem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VerifierInitSystem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SeInitSystem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MmInitSystem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smtClean="0"/>
              <a:t>CmInitSystem1 </a:t>
            </a:r>
            <a:r>
              <a:rPr lang="en-US" sz="1100" dirty="0"/>
              <a:t>( Configuration Manager , At the end of this phase, the registry namespaces under \Registry\Machine\Hardware and \Registry\Machine\System can be both read and written. 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EmInitSystem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PfInitializeSuperfetch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FsRtlInitSystem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smtClean="0"/>
              <a:t>KdDebuggerInitialize1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PpInitSystem</a:t>
            </a:r>
            <a:r>
              <a:rPr lang="en-US" sz="1100" dirty="0" smtClean="0"/>
              <a:t> </a:t>
            </a:r>
            <a:r>
              <a:rPr lang="en-US" sz="1100" dirty="0"/>
              <a:t>( Plug and play phase 1 ) 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IopInitializeBootLogging</a:t>
            </a:r>
            <a:r>
              <a:rPr lang="en-US" sz="1100" dirty="0" smtClean="0"/>
              <a:t> </a:t>
            </a:r>
            <a:endParaRPr lang="en-US" sz="1100" dirty="0"/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smtClean="0"/>
              <a:t>ExInitSystemPhase2 </a:t>
            </a:r>
            <a:r>
              <a:rPr lang="en-US" sz="1100" dirty="0"/>
              <a:t>( It unloads micro-code update if required) </a:t>
            </a:r>
          </a:p>
          <a:p>
            <a:pPr lvl="2" algn="just">
              <a:buFont typeface="Wingdings" pitchFamily="2" charset="2"/>
              <a:buChar char=""/>
            </a:pPr>
            <a:r>
              <a:rPr lang="en-US" sz="1100" dirty="0" err="1" smtClean="0"/>
              <a:t>IoInitSystem</a:t>
            </a:r>
            <a:r>
              <a:rPr lang="en-US" sz="1100" dirty="0" smtClean="0"/>
              <a:t> </a:t>
            </a:r>
            <a:r>
              <a:rPr lang="en-US" sz="1100" dirty="0"/>
              <a:t>(At the end of this phase, the system's core drivers are all active, unless a critical driver fails its initialization and the machine is rebooted) </a:t>
            </a:r>
          </a:p>
          <a:p>
            <a:pPr lvl="2" algn="just">
              <a:buFont typeface="Wingdings" pitchFamily="2" charset="2"/>
              <a:buChar char=""/>
            </a:pPr>
            <a:endParaRPr lang="en-US" sz="1100" dirty="0" smtClean="0"/>
          </a:p>
          <a:p>
            <a:pPr lvl="1" algn="just">
              <a:buFont typeface="Courier New" pitchFamily="49" charset="0"/>
              <a:buChar char="o"/>
            </a:pPr>
            <a:endParaRPr lang="en-US" sz="1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4552950"/>
            <a:ext cx="3124200" cy="338554"/>
          </a:xfrm>
          <a:prstGeom prst="rect">
            <a:avLst/>
          </a:prstGeom>
          <a:noFill/>
        </p:spPr>
        <p:txBody>
          <a:bodyPr wrap="square" rIns="365760" rtlCol="0">
            <a:spAutoFit/>
          </a:bodyPr>
          <a:lstStyle/>
          <a:p>
            <a:pPr algn="r"/>
            <a:r>
              <a:rPr lang="en-US" sz="1600" i="1" dirty="0" smtClean="0"/>
              <a:t>From </a:t>
            </a:r>
            <a:r>
              <a:rPr lang="en-US" sz="1600" i="1" dirty="0" err="1" smtClean="0"/>
              <a:t>vbootkit</a:t>
            </a:r>
            <a:r>
              <a:rPr lang="en-US" sz="1600" i="1" dirty="0" smtClean="0"/>
              <a:t> paper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182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 Kernel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2400" i="1" dirty="0" smtClean="0"/>
              <a:t>At the end of </a:t>
            </a:r>
            <a:r>
              <a:rPr lang="en-US" sz="2400" i="1" dirty="0" err="1" smtClean="0"/>
              <a:t>nt!IoInitSystem</a:t>
            </a:r>
            <a:r>
              <a:rPr lang="en-US" sz="2400" i="1" dirty="0" smtClean="0"/>
              <a:t> paging is enabled.</a:t>
            </a:r>
          </a:p>
          <a:p>
            <a:pPr marL="57150" indent="0" algn="just">
              <a:buNone/>
            </a:pPr>
            <a:endParaRPr lang="en-US" sz="1600" dirty="0" smtClean="0"/>
          </a:p>
          <a:p>
            <a:pPr marL="57150" indent="0" algn="just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85d86c84 812de570 </a:t>
            </a:r>
            <a:r>
              <a:rPr lang="en-US" sz="1100" dirty="0" err="1">
                <a:latin typeface="Consolas" pitchFamily="49" charset="0"/>
                <a:cs typeface="Consolas" pitchFamily="49" charset="0"/>
              </a:rPr>
              <a:t>nt!IoInitSystem</a:t>
            </a:r>
            <a:endParaRPr lang="en-US" sz="1100" dirty="0">
              <a:latin typeface="Consolas" pitchFamily="49" charset="0"/>
              <a:cs typeface="Consolas" pitchFamily="49" charset="0"/>
            </a:endParaRPr>
          </a:p>
          <a:p>
            <a:pPr marL="57150" indent="0" algn="just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85d86d60 81030017 nt!Phase1InitializationDiscard+0xd30</a:t>
            </a:r>
          </a:p>
          <a:p>
            <a:pPr marL="57150" indent="0" algn="just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85d86d6c 8114dc70 nt!Phase1Initialization+0xd</a:t>
            </a:r>
          </a:p>
          <a:p>
            <a:pPr marL="57150" indent="0" algn="just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85d86db0 80f829c1 nt!PspSystemThreadStartup+0xa1</a:t>
            </a:r>
          </a:p>
          <a:p>
            <a:pPr marL="57150" indent="0" algn="just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00000000 00000000 nt!KiThreadStartup+0x19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57150" indent="0" algn="just">
              <a:buNone/>
            </a:pPr>
            <a:endParaRPr lang="en-US" sz="1600" dirty="0" smtClean="0"/>
          </a:p>
          <a:p>
            <a:pPr marL="57150" indent="0" algn="just">
              <a:buNone/>
            </a:pPr>
            <a:r>
              <a:rPr lang="pt-BR" sz="1100" dirty="0">
                <a:latin typeface="Courier New" pitchFamily="49" charset="0"/>
                <a:cs typeface="Courier New" pitchFamily="49" charset="0"/>
              </a:rPr>
              <a:t>812de564 6a4b            push    4Bh</a:t>
            </a:r>
          </a:p>
          <a:p>
            <a:pPr marL="57150" indent="0" algn="just">
              <a:buNone/>
            </a:pPr>
            <a:r>
              <a:rPr lang="pt-BR" sz="1100" dirty="0">
                <a:latin typeface="Courier New" pitchFamily="49" charset="0"/>
                <a:cs typeface="Courier New" pitchFamily="49" charset="0"/>
              </a:rPr>
              <a:t>812de566 6a19            push    19h</a:t>
            </a:r>
          </a:p>
          <a:p>
            <a:pPr marL="57150" indent="0" algn="just">
              <a:buNone/>
            </a:pPr>
            <a:r>
              <a:rPr lang="pt-BR" sz="1100" dirty="0">
                <a:latin typeface="Courier New" pitchFamily="49" charset="0"/>
                <a:cs typeface="Courier New" pitchFamily="49" charset="0"/>
              </a:rPr>
              <a:t>812de568 ffd0            call    eax</a:t>
            </a:r>
          </a:p>
          <a:p>
            <a:pPr marL="57150" indent="0" algn="just">
              <a:buNone/>
            </a:pPr>
            <a:r>
              <a:rPr lang="pt-BR" sz="1100" dirty="0">
                <a:latin typeface="Courier New" pitchFamily="49" charset="0"/>
                <a:cs typeface="Courier New" pitchFamily="49" charset="0"/>
              </a:rPr>
              <a:t>812de56a 53              push    ebx</a:t>
            </a:r>
          </a:p>
          <a:p>
            <a:pPr marL="57150" indent="0" algn="just">
              <a:buNone/>
            </a:pPr>
            <a:r>
              <a:rPr lang="pt-BR" sz="1100" dirty="0">
                <a:latin typeface="Courier New" pitchFamily="49" charset="0"/>
                <a:cs typeface="Courier New" pitchFamily="49" charset="0"/>
              </a:rPr>
              <a:t>812de56b e827990000      call    nt!IoInitSystem (812e7e97</a:t>
            </a:r>
            <a:r>
              <a:rPr lang="pt-BR" sz="11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pt-BR" sz="11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 of Contents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Windows 8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Startup Files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Changes to 7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Attacking it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Stoned Lite</a:t>
            </a: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Privilege Escalation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Password Patch</a:t>
            </a:r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IoInitSystem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i="1" dirty="0" smtClean="0"/>
              <a:t>Its function return is hooked.</a:t>
            </a:r>
          </a:p>
          <a:p>
            <a:pPr marL="57150" indent="0">
              <a:buNone/>
            </a:pP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 err="1" smtClean="0"/>
              <a:t>Bootkit</a:t>
            </a:r>
            <a:r>
              <a:rPr lang="en-US" sz="2000" dirty="0" smtClean="0"/>
              <a:t> drivers are loaded and becoming active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Last patch done on startup files</a:t>
            </a:r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  <a:p>
            <a:pPr marL="5715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6A 4B 6A 19 FF D0 53 E8</a:t>
            </a:r>
          </a:p>
          <a:p>
            <a:pPr marL="57150" indent="0">
              <a:buNone/>
            </a:pPr>
            <a:endParaRPr lang="pt-BR" sz="11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Live Demo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i="1" dirty="0" smtClean="0"/>
              <a:t>Time for a live demonstration!</a:t>
            </a:r>
          </a:p>
          <a:p>
            <a:pPr marL="5715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44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Privilege Escalation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04950"/>
            <a:ext cx="7324725" cy="2709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Privilege Escalation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1600" i="1" dirty="0" smtClean="0"/>
              <a:t>Elevating cmd.exe process to SYSTEM when whoami.exe is launched. The system process (PID 4) token is duplicated. </a:t>
            </a:r>
            <a:endParaRPr lang="en-US" sz="1600" i="1" dirty="0"/>
          </a:p>
          <a:p>
            <a:pPr marL="57150" indent="0" algn="just">
              <a:buNone/>
            </a:pPr>
            <a:endParaRPr lang="en-US" sz="1100" dirty="0" smtClean="0"/>
          </a:p>
          <a:p>
            <a:pPr marL="57150" indent="0" algn="just">
              <a:buNone/>
            </a:pPr>
            <a:r>
              <a:rPr lang="en-US" sz="1600" dirty="0" smtClean="0"/>
              <a:t>Keeping a table of </a:t>
            </a:r>
            <a:r>
              <a:rPr lang="en-US" sz="1600" dirty="0" err="1" smtClean="0"/>
              <a:t>ActiveProcessLink</a:t>
            </a:r>
            <a:r>
              <a:rPr lang="en-US" sz="1600" dirty="0" smtClean="0"/>
              <a:t>, </a:t>
            </a:r>
            <a:r>
              <a:rPr lang="en-US" sz="1600" dirty="0" err="1" smtClean="0"/>
              <a:t>ImageFileName</a:t>
            </a:r>
            <a:r>
              <a:rPr lang="en-US" sz="1600" dirty="0" smtClean="0"/>
              <a:t> and Token offsets </a:t>
            </a:r>
            <a:r>
              <a:rPr lang="en-US" sz="1600" smtClean="0"/>
              <a:t>in EPROCESS </a:t>
            </a:r>
            <a:r>
              <a:rPr lang="en-US" sz="1600" dirty="0" smtClean="0"/>
              <a:t>for different kernel versions: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59554"/>
              </p:ext>
            </p:extLst>
          </p:nvPr>
        </p:nvGraphicFramePr>
        <p:xfrm>
          <a:off x="914400" y="2724150"/>
          <a:ext cx="8229600" cy="1828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69809"/>
                <a:gridCol w="510662"/>
                <a:gridCol w="561728"/>
                <a:gridCol w="1123456"/>
                <a:gridCol w="561728"/>
                <a:gridCol w="561728"/>
                <a:gridCol w="510662"/>
                <a:gridCol w="3929827"/>
              </a:tblGrid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5</a:t>
                      </a:r>
                      <a:endParaRPr lang="en-US" sz="1000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2195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0xA0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0x1FC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0x12C</a:t>
                      </a:r>
                      <a:endParaRPr lang="en-US" sz="1000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2000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5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2600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0x88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0x174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onsolas" pitchFamily="49" charset="0"/>
                          <a:cs typeface="Consolas" pitchFamily="49" charset="0"/>
                        </a:rPr>
                        <a:t>0xC8</a:t>
                      </a:r>
                      <a:endParaRPr lang="en-US" sz="1000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XP RTM, SP1, SP2, SP3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5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2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3790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Service Pack 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0x88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0x154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 0xC8</a:t>
                      </a:r>
                      <a:endParaRPr lang="en-US" sz="1000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Server 2003 RTM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5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2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3790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 other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0x98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0x164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0xD8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Server 2003 SP1, SP2 / Windows Server 2003 R2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6000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0xA0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0x14C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0xE0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Windows Vista RTM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6001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0xA0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0x14C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0xE0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Vista SP1 / Windows Server 2008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6002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0xA0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0x14C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0xE0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Windows Vista SP2 / Windows Server 2008 SP2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7000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0xB8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0x164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0xF8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Windows 7 Beta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7100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0xB8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0x16C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0xF8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7 RC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7600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0xB8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0x16C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0xF8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Windows 7 RTM / Windows Server 2008 R2</a:t>
                      </a:r>
                      <a:endParaRPr lang="en-US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7601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0xB8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0x16C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 0xF8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7 SP1 / Windows Server 2008 R2 SP1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  <a:tr h="149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6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2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8102</a:t>
                      </a:r>
                      <a:endParaRPr lang="en-US" sz="1000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Any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0xB8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nsolas" pitchFamily="49" charset="0"/>
                          <a:cs typeface="Consolas" pitchFamily="49" charset="0"/>
                        </a:rPr>
                        <a:t>0x168</a:t>
                      </a:r>
                      <a:endParaRPr lang="en-US" sz="100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 0xE4</a:t>
                      </a:r>
                      <a:endParaRPr lang="en-US" sz="1000" dirty="0">
                        <a:effectLst/>
                        <a:latin typeface="Consolas" pitchFamily="49" charset="0"/>
                        <a:ea typeface="Times New Roman"/>
                        <a:cs typeface="Consolas" pitchFamily="49" charset="0"/>
                      </a:endParaRPr>
                    </a:p>
                  </a:txBody>
                  <a:tcPr marL="61279" marR="6127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Windows 8 Developer Preview</a:t>
                      </a:r>
                      <a:endParaRPr lang="en-US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1279" marR="612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Password Patch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 fontScale="92500" lnSpcReduction="10000"/>
          </a:bodyPr>
          <a:lstStyle/>
          <a:p>
            <a:pPr marL="57150" indent="0" algn="just">
              <a:buNone/>
            </a:pPr>
            <a:r>
              <a:rPr lang="en-US" sz="2000" i="1" dirty="0" smtClean="0"/>
              <a:t>The password </a:t>
            </a:r>
            <a:r>
              <a:rPr lang="en-US" sz="2000" i="1" dirty="0"/>
              <a:t>hash </a:t>
            </a:r>
            <a:r>
              <a:rPr lang="en-US" sz="2000" i="1" dirty="0" smtClean="0"/>
              <a:t>comparison is </a:t>
            </a:r>
            <a:r>
              <a:rPr lang="en-US" sz="2000" i="1" dirty="0"/>
              <a:t>done in </a:t>
            </a:r>
            <a:r>
              <a:rPr lang="en-US" sz="2000" i="1" dirty="0" smtClean="0"/>
              <a:t>msv1_0!MsvpPasswordValidate (non-exported).</a:t>
            </a:r>
          </a:p>
          <a:p>
            <a:pPr marL="57150" indent="0" algn="just">
              <a:buNone/>
            </a:pPr>
            <a:endParaRPr lang="en-US" sz="1600" dirty="0"/>
          </a:p>
          <a:p>
            <a:pPr lvl="1" algn="just">
              <a:buFont typeface="Wingdings" pitchFamily="2" charset="2"/>
              <a:buChar char="§"/>
            </a:pPr>
            <a:r>
              <a:rPr lang="en-US" sz="1600" dirty="0"/>
              <a:t>Hook </a:t>
            </a:r>
            <a:r>
              <a:rPr lang="en-US" sz="1600" dirty="0" err="1"/>
              <a:t>RtlCompareMemory</a:t>
            </a:r>
            <a:r>
              <a:rPr lang="en-US" sz="1600" dirty="0"/>
              <a:t> </a:t>
            </a:r>
            <a:r>
              <a:rPr lang="en-US" sz="1600" dirty="0" smtClean="0"/>
              <a:t>import of msv1_0.dll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600" dirty="0" smtClean="0"/>
              <a:t>Patch the function or the comparison directly (like below)</a:t>
            </a:r>
            <a:endParaRPr lang="en-US" sz="12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&gt; u msv1_0!MsvpPasswordValidate L3</a:t>
            </a: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msv1_0!MsvpPasswordValidate:</a:t>
            </a: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77f197d3 8bff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edi,edi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77f197d5 55 push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ebp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77f197d6 8bec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ebp,esp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&gt; ebmsv1_0!MsvpPasswordValidate b0 01 c2 0c 00</a:t>
            </a:r>
          </a:p>
          <a:p>
            <a:pPr marL="0" indent="0" algn="just">
              <a:buNone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kd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&gt; u msv1_0!MsvpPasswordValidate L3</a:t>
            </a: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msv1_0!MsvpPasswordValidate:</a:t>
            </a: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77f197d3 b001 </a:t>
            </a:r>
            <a:r>
              <a:rPr lang="en-US" sz="8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al,1</a:t>
            </a: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77f197d5 c20c00 ret 0Ch</a:t>
            </a:r>
          </a:p>
          <a:p>
            <a:pPr marL="0" indent="0" algn="just"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</a:rPr>
              <a:t>77f197d8 83ec50 sub 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esp,50h</a:t>
            </a:r>
          </a:p>
          <a:p>
            <a:pPr marL="0" indent="0" algn="just">
              <a:buNone/>
            </a:pPr>
            <a:r>
              <a:rPr lang="en-US" sz="800" i="1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ko-KR" altLang="en-US" sz="800" i="1" dirty="0" smtClean="0">
                <a:latin typeface="Courier New" pitchFamily="49" charset="0"/>
                <a:cs typeface="Courier New" pitchFamily="49" charset="0"/>
              </a:rPr>
              <a:t>노용환</a:t>
            </a:r>
            <a:r>
              <a:rPr lang="en-US" altLang="ko-KR" sz="800" i="1" dirty="0" smtClean="0">
                <a:latin typeface="Courier New" pitchFamily="49" charset="0"/>
                <a:cs typeface="Courier New" pitchFamily="49" charset="0"/>
              </a:rPr>
              <a:t>, MBR rootkit</a:t>
            </a:r>
            <a:endParaRPr lang="en-US" sz="8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EFI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i="1" dirty="0" smtClean="0"/>
              <a:t>Certain files exist for EFI </a:t>
            </a:r>
            <a:r>
              <a:rPr lang="en-US" sz="2400" i="1" dirty="0"/>
              <a:t>support. (for future research</a:t>
            </a:r>
            <a:r>
              <a:rPr lang="en-US" sz="2400" i="1" dirty="0" smtClean="0"/>
              <a:t>)</a:t>
            </a:r>
            <a:endParaRPr lang="en-US" sz="2400" i="1" dirty="0"/>
          </a:p>
          <a:p>
            <a:pPr marL="57150" indent="0">
              <a:buNone/>
            </a:pPr>
            <a:endParaRPr lang="en-US" sz="1600" dirty="0" smtClean="0"/>
          </a:p>
          <a:p>
            <a:pPr marL="57150" indent="0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C:\Windows\System32\winload.efi     = C:\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Windows\System32\Boot\winload.efi</a:t>
            </a:r>
            <a:endParaRPr lang="en-US" sz="1100" dirty="0">
              <a:latin typeface="Consolas" pitchFamily="49" charset="0"/>
              <a:cs typeface="Consolas" pitchFamily="49" charset="0"/>
            </a:endParaRPr>
          </a:p>
          <a:p>
            <a:pPr marL="57150" indent="0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C:\Windows\System32\winresume.efi   = C:\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Windows\System32\Boot\winresume.efi</a:t>
            </a:r>
            <a:endParaRPr lang="en-US" sz="1100" dirty="0">
              <a:latin typeface="Consolas" pitchFamily="49" charset="0"/>
              <a:cs typeface="Consolas" pitchFamily="49" charset="0"/>
            </a:endParaRPr>
          </a:p>
          <a:p>
            <a:pPr marL="57150" indent="0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C:\Windows\Boot\EFI\bootmgfw.efi</a:t>
            </a:r>
          </a:p>
          <a:p>
            <a:pPr marL="57150" indent="0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C:\Windows\Boot\EFI\bootmgr.efi</a:t>
            </a:r>
          </a:p>
          <a:p>
            <a:pPr marL="57150" indent="0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C:\Windows\Boot\EFI\bootmgr.stl (Certificate Trust List)</a:t>
            </a:r>
          </a:p>
          <a:p>
            <a:pPr marL="57150" indent="0">
              <a:buNone/>
            </a:pPr>
            <a:r>
              <a:rPr lang="en-US" sz="1100" dirty="0">
                <a:latin typeface="Consolas" pitchFamily="49" charset="0"/>
                <a:cs typeface="Consolas" pitchFamily="49" charset="0"/>
              </a:rPr>
              <a:t>C:\Windows\Boot\EFI\memtest.efi</a:t>
            </a:r>
          </a:p>
          <a:p>
            <a:pPr marL="57150" indent="0">
              <a:buNone/>
            </a:pPr>
            <a:endParaRPr lang="en-US" sz="1600" dirty="0" smtClean="0"/>
          </a:p>
          <a:p>
            <a:pPr marL="57150" indent="0">
              <a:buNone/>
            </a:pPr>
            <a:r>
              <a:rPr lang="en-US" sz="1600" dirty="0" smtClean="0"/>
              <a:t>Their subsystem type is either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IMAGE_SUBSYSTEM_EFI_APPLICATION  or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IMAGE_SUBSYSTEM_WINDOWS_BOOT_APPLICATION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948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001000" cy="350519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 smtClean="0"/>
              <a:t>Thanks for attending the presentation!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dirty="0" smtClean="0"/>
              <a:t>Peter Kleissner</a:t>
            </a:r>
          </a:p>
          <a:p>
            <a:pPr marL="57150" indent="0">
              <a:buNone/>
            </a:pPr>
            <a:r>
              <a:rPr lang="en-US" sz="2400" dirty="0" smtClean="0"/>
              <a:t>The Art of </a:t>
            </a:r>
            <a:r>
              <a:rPr lang="en-US" sz="2400" dirty="0" err="1" smtClean="0"/>
              <a:t>Bootkit</a:t>
            </a:r>
            <a:r>
              <a:rPr lang="en-US" sz="2400" dirty="0" smtClean="0"/>
              <a:t> Development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1800" dirty="0">
                <a:hlinkClick r:id="rId2"/>
              </a:rPr>
              <a:t>http://stoned-vienna.com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</a:p>
          <a:p>
            <a:pPr marL="5715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twitter.com/Kleissner</a:t>
            </a:r>
            <a:endParaRPr lang="en-US" sz="2400" dirty="0"/>
          </a:p>
        </p:txBody>
      </p:sp>
      <p:pic>
        <p:nvPicPr>
          <p:cNvPr id="4" name="Picture 2" descr="C:\Users\Peter Kleissner\Pictures\Archive\Kleiss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3031271"/>
            <a:ext cx="19240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About me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Independent Software Engineer &amp; Malware Analyst</a:t>
            </a:r>
          </a:p>
          <a:p>
            <a:pPr marL="57150" indent="0">
              <a:buNone/>
            </a:pP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400050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2008-2009: Developer at Antivirus company</a:t>
            </a:r>
          </a:p>
          <a:p>
            <a:pPr marL="400050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Presentations at security conferences</a:t>
            </a:r>
          </a:p>
          <a:p>
            <a:pPr marL="400050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Security trainings</a:t>
            </a:r>
          </a:p>
          <a:p>
            <a:pPr marL="400050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Austrian national</a:t>
            </a: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Peter Kleissner\Pictures\Archive\Kleiss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3031271"/>
            <a:ext cx="19240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6080" y="4479071"/>
            <a:ext cx="1924050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1400" dirty="0" smtClean="0"/>
              <a:t>20 years old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20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Windows 8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 smtClean="0"/>
              <a:t>Developer Preview, Build 8102 (Sep 13, 2011), 32-bit</a:t>
            </a:r>
            <a:endParaRPr lang="en-US" sz="2400" dirty="0"/>
          </a:p>
        </p:txBody>
      </p:sp>
      <p:pic>
        <p:nvPicPr>
          <p:cNvPr id="1026" name="Picture 2" descr="C:\Personal Data\Presentations\MalCon 2011\Pictures Original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3550"/>
            <a:ext cx="4393938" cy="32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Boot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90524" y="1557020"/>
            <a:ext cx="1285875" cy="428625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chemeClr val="tx1"/>
                </a:solidFill>
                <a:effectLst/>
                <a:ea typeface="Verdana"/>
                <a:cs typeface="Verdana"/>
              </a:rPr>
              <a:t>BIOS</a:t>
            </a:r>
            <a:endParaRPr lang="en-US" sz="12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76144" y="1557020"/>
            <a:ext cx="3071495" cy="428625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Master Boot Record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676899" y="1557020"/>
            <a:ext cx="3071495" cy="428625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Partition Bootloader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37589" y="2656840"/>
            <a:ext cx="2357120" cy="428625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bootmgr 16-bit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823969" y="2656840"/>
            <a:ext cx="2357120" cy="428625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bootmgr 32-bit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10349" y="2385695"/>
            <a:ext cx="2143125" cy="1000125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winload.exe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memtest.exe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winresume.exe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37589" y="3714750"/>
            <a:ext cx="2357120" cy="428625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200">
                <a:solidFill>
                  <a:schemeClr val="tx1"/>
                </a:solidFill>
                <a:effectLst/>
                <a:ea typeface="Verdana"/>
                <a:cs typeface="Verdana"/>
              </a:rPr>
              <a:t>NT kernel</a:t>
            </a:r>
            <a:endParaRPr lang="en-US" sz="120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676399" y="1771015"/>
            <a:ext cx="499745" cy="127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248274" y="1771015"/>
            <a:ext cx="428625" cy="127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80719" y="2871470"/>
            <a:ext cx="356870" cy="127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680719" y="3928745"/>
            <a:ext cx="356870" cy="127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395344" y="2871470"/>
            <a:ext cx="428625" cy="127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181089" y="2871470"/>
            <a:ext cx="428625" cy="127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0" name="Gerade Verbindung mit Pfeil 12"/>
          <p:cNvCxnSpPr/>
          <p:nvPr/>
        </p:nvCxnSpPr>
        <p:spPr>
          <a:xfrm>
            <a:off x="8759270" y="2887573"/>
            <a:ext cx="138112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2" name="Gerade Verbindung mit Pfeil 12"/>
          <p:cNvCxnSpPr/>
          <p:nvPr/>
        </p:nvCxnSpPr>
        <p:spPr>
          <a:xfrm>
            <a:off x="8753474" y="1772285"/>
            <a:ext cx="138112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384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Signatures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77200" cy="3394472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2400" i="1" dirty="0" smtClean="0"/>
              <a:t>Used to remain control while the OS starts, to hide itself, and to disable security checks.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dirty="0" smtClean="0"/>
              <a:t>Boot files are patched in memory.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Signatures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48914"/>
              </p:ext>
            </p:extLst>
          </p:nvPr>
        </p:nvGraphicFramePr>
        <p:xfrm>
          <a:off x="762000" y="1428750"/>
          <a:ext cx="8305800" cy="265411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819400"/>
                <a:gridCol w="5486400"/>
              </a:tblGrid>
              <a:tr h="457984"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 13h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Hooked to intercept raw sector IO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Bootmgr</a:t>
                      </a:r>
                      <a:r>
                        <a:rPr lang="en-US" dirty="0" smtClean="0"/>
                        <a:t> (16-bit)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Patched to intercept 32-bit file loading function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Bootmgr</a:t>
                      </a:r>
                      <a:r>
                        <a:rPr lang="en-US" dirty="0" smtClean="0"/>
                        <a:t> (32-bit)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Patched to intercept file loading function and disable</a:t>
                      </a:r>
                      <a:r>
                        <a:rPr lang="en-US" baseline="0" dirty="0" smtClean="0"/>
                        <a:t> file integrity check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Reloacting</a:t>
                      </a:r>
                      <a:r>
                        <a:rPr lang="en-US" dirty="0" smtClean="0"/>
                        <a:t> itself and</a:t>
                      </a:r>
                      <a:r>
                        <a:rPr lang="en-US" baseline="0" dirty="0" smtClean="0"/>
                        <a:t> patching NT kernel to be active after paging is enabled</a:t>
                      </a:r>
                      <a:endParaRPr lang="en-US" dirty="0"/>
                    </a:p>
                  </a:txBody>
                  <a:tcPr/>
                </a:tc>
              </a:tr>
              <a:tr h="457984">
                <a:tc>
                  <a:txBody>
                    <a:bodyPr/>
                    <a:lstStyle/>
                    <a:p>
                      <a:r>
                        <a:rPr lang="en-US" dirty="0" smtClean="0"/>
                        <a:t>NT</a:t>
                      </a:r>
                      <a:r>
                        <a:rPr lang="en-US" baseline="0" dirty="0" smtClean="0"/>
                        <a:t> kernel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Loading custom drivers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0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Signatures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2400" i="1" dirty="0" err="1" smtClean="0"/>
              <a:t>Bootmgr</a:t>
            </a:r>
            <a:r>
              <a:rPr lang="en-US" sz="2400" i="1" dirty="0" smtClean="0"/>
              <a:t> (32-bit) and </a:t>
            </a:r>
            <a:r>
              <a:rPr lang="en-US" sz="2400" i="1" dirty="0" err="1" smtClean="0"/>
              <a:t>Winload</a:t>
            </a:r>
            <a:r>
              <a:rPr lang="en-US" sz="2400" i="1" dirty="0" smtClean="0"/>
              <a:t> share code. They have a lot same symbols and their code is similar.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dirty="0" smtClean="0"/>
              <a:t>For example: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800100" lvl="1">
              <a:buFont typeface="Consolas" pitchFamily="49" charset="0"/>
              <a:buChar char="-"/>
            </a:pP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bootmgr!ImgpLoadPEImage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800100" lvl="1">
              <a:buFontTx/>
              <a:buChar char="-"/>
            </a:pP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winload!ImgpLoadPEImage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571500"/>
          </a:xfrm>
        </p:spPr>
        <p:txBody>
          <a:bodyPr rIns="365760">
            <a:normAutofit fontScale="90000"/>
          </a:bodyPr>
          <a:lstStyle/>
          <a:p>
            <a:pPr algn="r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to 7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i="1" dirty="0" smtClean="0"/>
              <a:t>Boot files changed.</a:t>
            </a:r>
          </a:p>
          <a:p>
            <a:pPr marL="57150" indent="0">
              <a:buNone/>
            </a:pPr>
            <a:endParaRPr lang="en-US" sz="2400" i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Previous </a:t>
            </a:r>
            <a:r>
              <a:rPr lang="en-US" sz="2000" dirty="0" err="1"/>
              <a:t>Bootkits</a:t>
            </a:r>
            <a:r>
              <a:rPr lang="en-US" sz="2000" dirty="0"/>
              <a:t> do not work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New signatures required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20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1077</Words>
  <Application>Microsoft Office PowerPoint</Application>
  <PresentationFormat>On-screen Show (16:9)</PresentationFormat>
  <Paragraphs>367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Art of Bootkit Development</vt:lpstr>
      <vt:lpstr>Table of Contents</vt:lpstr>
      <vt:lpstr>About me</vt:lpstr>
      <vt:lpstr>Windows 8</vt:lpstr>
      <vt:lpstr>Boot</vt:lpstr>
      <vt:lpstr>Signatures</vt:lpstr>
      <vt:lpstr>Signatures</vt:lpstr>
      <vt:lpstr>Signatures</vt:lpstr>
      <vt:lpstr>Changes to 7</vt:lpstr>
      <vt:lpstr>Previous Signature</vt:lpstr>
      <vt:lpstr>Previous Signature</vt:lpstr>
      <vt:lpstr>Debugging</vt:lpstr>
      <vt:lpstr>Execution Path</vt:lpstr>
      <vt:lpstr>Execution Path</vt:lpstr>
      <vt:lpstr>BlImgLoadPEImageEx</vt:lpstr>
      <vt:lpstr>ImgpValidateImageHash Call</vt:lpstr>
      <vt:lpstr>New Signature</vt:lpstr>
      <vt:lpstr>NT Kernel</vt:lpstr>
      <vt:lpstr>NT Kernel</vt:lpstr>
      <vt:lpstr>IoInitSystem</vt:lpstr>
      <vt:lpstr>Live Demo</vt:lpstr>
      <vt:lpstr>Privilege Escalation</vt:lpstr>
      <vt:lpstr>Privilege Escalation</vt:lpstr>
      <vt:lpstr>Password Patch</vt:lpstr>
      <vt:lpstr>EFI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Peter Kleissner</cp:lastModifiedBy>
  <cp:revision>106</cp:revision>
  <dcterms:created xsi:type="dcterms:W3CDTF">2006-08-16T00:00:00Z</dcterms:created>
  <dcterms:modified xsi:type="dcterms:W3CDTF">2011-12-22T12:52:54Z</dcterms:modified>
</cp:coreProperties>
</file>